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3" r:id="rId4"/>
  </p:sldMasterIdLst>
  <p:sldIdLst>
    <p:sldId id="256" r:id="rId5"/>
    <p:sldId id="267" r:id="rId6"/>
    <p:sldId id="268" r:id="rId7"/>
    <p:sldId id="260" r:id="rId8"/>
    <p:sldId id="259" r:id="rId9"/>
    <p:sldId id="261" r:id="rId10"/>
    <p:sldId id="262" r:id="rId11"/>
    <p:sldId id="265" r:id="rId12"/>
    <p:sldId id="264" r:id="rId13"/>
    <p:sldId id="269" r:id="rId14"/>
    <p:sldId id="270" r:id="rId15"/>
    <p:sldId id="266" r:id="rId16"/>
    <p:sldId id="263" r:id="rId1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2A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3" d="100"/>
          <a:sy n="73" d="100"/>
        </p:scale>
        <p:origin x="58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99C4C8-4BD6-414A-BB9D-CD8333E49F32}" type="doc">
      <dgm:prSet loTypeId="urn:microsoft.com/office/officeart/2005/8/layout/matrix1" loCatId="matrix" qsTypeId="urn:microsoft.com/office/officeart/2005/8/quickstyle/simple1" qsCatId="simple" csTypeId="urn:microsoft.com/office/officeart/2005/8/colors/accent2_2" csCatId="accent2" phldr="1"/>
      <dgm:spPr/>
      <dgm:t>
        <a:bodyPr/>
        <a:lstStyle/>
        <a:p>
          <a:endParaRPr lang="it-IT"/>
        </a:p>
      </dgm:t>
    </dgm:pt>
    <dgm:pt modelId="{17B69CFA-7A17-41F8-B08C-71D463F04914}">
      <dgm:prSet phldrT="[Text]"/>
      <dgm:spPr/>
      <dgm:t>
        <a:bodyPr/>
        <a:lstStyle/>
        <a:p>
          <a:r>
            <a:rPr lang="it-IT" dirty="0"/>
            <a:t>Logic Editing</a:t>
          </a:r>
        </a:p>
      </dgm:t>
    </dgm:pt>
    <dgm:pt modelId="{92C8BED5-8215-4B76-9480-C550ED2C769B}" type="parTrans" cxnId="{19DE1166-42E8-4B4E-8621-A5ED4DA39E35}">
      <dgm:prSet/>
      <dgm:spPr/>
      <dgm:t>
        <a:bodyPr/>
        <a:lstStyle/>
        <a:p>
          <a:endParaRPr lang="it-IT"/>
        </a:p>
      </dgm:t>
    </dgm:pt>
    <dgm:pt modelId="{A7BE9B69-BBF0-49D9-BBCA-ED7566A376EF}" type="sibTrans" cxnId="{19DE1166-42E8-4B4E-8621-A5ED4DA39E35}">
      <dgm:prSet/>
      <dgm:spPr/>
      <dgm:t>
        <a:bodyPr/>
        <a:lstStyle/>
        <a:p>
          <a:endParaRPr lang="it-IT"/>
        </a:p>
      </dgm:t>
    </dgm:pt>
    <dgm:pt modelId="{1D261EE2-CEDF-491F-B331-70AF49373343}">
      <dgm:prSet phldrT="[Text]"/>
      <dgm:spPr/>
      <dgm:t>
        <a:bodyPr/>
        <a:lstStyle/>
        <a:p>
          <a:r>
            <a:rPr lang="it-IT" dirty="0"/>
            <a:t>Playing with physics and collisions</a:t>
          </a:r>
        </a:p>
      </dgm:t>
    </dgm:pt>
    <dgm:pt modelId="{59DF31A1-3AD2-46B4-8BCD-B6B156F22EBE}" type="parTrans" cxnId="{7ED48835-CEC7-4C71-8E4B-70360C87A0A6}">
      <dgm:prSet/>
      <dgm:spPr/>
      <dgm:t>
        <a:bodyPr/>
        <a:lstStyle/>
        <a:p>
          <a:endParaRPr lang="it-IT"/>
        </a:p>
      </dgm:t>
    </dgm:pt>
    <dgm:pt modelId="{F516E2FE-850C-4995-89DA-39459709D473}" type="sibTrans" cxnId="{7ED48835-CEC7-4C71-8E4B-70360C87A0A6}">
      <dgm:prSet/>
      <dgm:spPr/>
      <dgm:t>
        <a:bodyPr/>
        <a:lstStyle/>
        <a:p>
          <a:endParaRPr lang="it-IT"/>
        </a:p>
      </dgm:t>
    </dgm:pt>
    <dgm:pt modelId="{191D31AC-9C9C-4865-99EC-FC4EC5FD785C}">
      <dgm:prSet phldrT="[Text]"/>
      <dgm:spPr>
        <a:solidFill>
          <a:schemeClr val="accent2">
            <a:lumMod val="50000"/>
          </a:schemeClr>
        </a:solidFill>
      </dgm:spPr>
      <dgm:t>
        <a:bodyPr/>
        <a:lstStyle/>
        <a:p>
          <a:r>
            <a:rPr lang="it-IT" dirty="0"/>
            <a:t>Creating an Artificial Intelligence</a:t>
          </a:r>
        </a:p>
      </dgm:t>
    </dgm:pt>
    <dgm:pt modelId="{BF68C86A-3C16-42D6-BD89-EFF22F8BA6FD}" type="parTrans" cxnId="{DB7D745E-F352-4EE0-B607-84F81D60DEA1}">
      <dgm:prSet/>
      <dgm:spPr/>
      <dgm:t>
        <a:bodyPr/>
        <a:lstStyle/>
        <a:p>
          <a:endParaRPr lang="it-IT"/>
        </a:p>
      </dgm:t>
    </dgm:pt>
    <dgm:pt modelId="{DEAC6BDF-DB95-4C72-973A-2B36104D0908}" type="sibTrans" cxnId="{DB7D745E-F352-4EE0-B607-84F81D60DEA1}">
      <dgm:prSet/>
      <dgm:spPr/>
      <dgm:t>
        <a:bodyPr/>
        <a:lstStyle/>
        <a:p>
          <a:endParaRPr lang="it-IT"/>
        </a:p>
      </dgm:t>
    </dgm:pt>
    <dgm:pt modelId="{99E1F1B3-EC78-4895-8429-75315479087F}">
      <dgm:prSet phldrT="[Text]"/>
      <dgm:spPr/>
      <dgm:t>
        <a:bodyPr/>
        <a:lstStyle/>
        <a:p>
          <a:r>
            <a:rPr lang="it-IT" dirty="0"/>
            <a:t>Building Game Mechanics</a:t>
          </a:r>
        </a:p>
      </dgm:t>
    </dgm:pt>
    <dgm:pt modelId="{582D5ECB-4FA7-47F6-AB33-EB6FDD53C333}" type="parTrans" cxnId="{F097D784-4C7C-4E02-A2EE-D80D70F9FF55}">
      <dgm:prSet/>
      <dgm:spPr/>
      <dgm:t>
        <a:bodyPr/>
        <a:lstStyle/>
        <a:p>
          <a:endParaRPr lang="it-IT"/>
        </a:p>
      </dgm:t>
    </dgm:pt>
    <dgm:pt modelId="{972DF969-E386-4644-833C-232D7C85F322}" type="sibTrans" cxnId="{F097D784-4C7C-4E02-A2EE-D80D70F9FF55}">
      <dgm:prSet/>
      <dgm:spPr/>
      <dgm:t>
        <a:bodyPr/>
        <a:lstStyle/>
        <a:p>
          <a:endParaRPr lang="it-IT"/>
        </a:p>
      </dgm:t>
    </dgm:pt>
    <dgm:pt modelId="{61D385AF-E2DB-40AC-9A6C-17DB6358B90C}">
      <dgm:prSet phldrT="[Text]"/>
      <dgm:spPr/>
      <dgm:t>
        <a:bodyPr/>
        <a:lstStyle/>
        <a:p>
          <a:r>
            <a:rPr lang="it-IT" dirty="0"/>
            <a:t>Re-framing actions, Object Oriented Programming</a:t>
          </a:r>
        </a:p>
      </dgm:t>
    </dgm:pt>
    <dgm:pt modelId="{08AFE512-4203-405E-82A4-F3B1D77222BC}" type="parTrans" cxnId="{617C00D4-6B8B-40F5-B345-5CC491705326}">
      <dgm:prSet/>
      <dgm:spPr/>
      <dgm:t>
        <a:bodyPr/>
        <a:lstStyle/>
        <a:p>
          <a:endParaRPr lang="it-IT"/>
        </a:p>
      </dgm:t>
    </dgm:pt>
    <dgm:pt modelId="{687DD1E5-0230-4792-B674-C98053CAED27}" type="sibTrans" cxnId="{617C00D4-6B8B-40F5-B345-5CC491705326}">
      <dgm:prSet/>
      <dgm:spPr/>
      <dgm:t>
        <a:bodyPr/>
        <a:lstStyle/>
        <a:p>
          <a:endParaRPr lang="it-IT"/>
        </a:p>
      </dgm:t>
    </dgm:pt>
    <dgm:pt modelId="{16339AE9-EE62-4423-B951-C1D9A9266F85}" type="pres">
      <dgm:prSet presAssocID="{2E99C4C8-4BD6-414A-BB9D-CD8333E49F32}" presName="diagram" presStyleCnt="0">
        <dgm:presLayoutVars>
          <dgm:chMax val="1"/>
          <dgm:dir/>
          <dgm:animLvl val="ctr"/>
          <dgm:resizeHandles val="exact"/>
        </dgm:presLayoutVars>
      </dgm:prSet>
      <dgm:spPr/>
    </dgm:pt>
    <dgm:pt modelId="{EB92EC67-BD3F-4240-B4C8-0843EC01E9E1}" type="pres">
      <dgm:prSet presAssocID="{2E99C4C8-4BD6-414A-BB9D-CD8333E49F32}" presName="matrix" presStyleCnt="0"/>
      <dgm:spPr/>
    </dgm:pt>
    <dgm:pt modelId="{37ADD007-179C-4D23-B40D-A2380701F29C}" type="pres">
      <dgm:prSet presAssocID="{2E99C4C8-4BD6-414A-BB9D-CD8333E49F32}" presName="tile1" presStyleLbl="node1" presStyleIdx="0" presStyleCnt="4"/>
      <dgm:spPr/>
    </dgm:pt>
    <dgm:pt modelId="{3EEDC532-7E16-4A09-8B4C-250708A8ABEE}" type="pres">
      <dgm:prSet presAssocID="{2E99C4C8-4BD6-414A-BB9D-CD8333E49F32}" presName="tile1text" presStyleLbl="node1" presStyleIdx="0" presStyleCnt="4">
        <dgm:presLayoutVars>
          <dgm:chMax val="0"/>
          <dgm:chPref val="0"/>
          <dgm:bulletEnabled val="1"/>
        </dgm:presLayoutVars>
      </dgm:prSet>
      <dgm:spPr/>
    </dgm:pt>
    <dgm:pt modelId="{B6F905F7-4418-444C-8EA4-2394FDAE00CE}" type="pres">
      <dgm:prSet presAssocID="{2E99C4C8-4BD6-414A-BB9D-CD8333E49F32}" presName="tile2" presStyleLbl="node1" presStyleIdx="1" presStyleCnt="4"/>
      <dgm:spPr/>
    </dgm:pt>
    <dgm:pt modelId="{7FDDC023-C41C-42B2-A0B9-103BEBD0E31E}" type="pres">
      <dgm:prSet presAssocID="{2E99C4C8-4BD6-414A-BB9D-CD8333E49F32}" presName="tile2text" presStyleLbl="node1" presStyleIdx="1" presStyleCnt="4">
        <dgm:presLayoutVars>
          <dgm:chMax val="0"/>
          <dgm:chPref val="0"/>
          <dgm:bulletEnabled val="1"/>
        </dgm:presLayoutVars>
      </dgm:prSet>
      <dgm:spPr/>
    </dgm:pt>
    <dgm:pt modelId="{55F2C415-7FE8-4986-927E-B03F5E941CF4}" type="pres">
      <dgm:prSet presAssocID="{2E99C4C8-4BD6-414A-BB9D-CD8333E49F32}" presName="tile3" presStyleLbl="node1" presStyleIdx="2" presStyleCnt="4"/>
      <dgm:spPr/>
    </dgm:pt>
    <dgm:pt modelId="{1B031F8D-F0C4-4A89-BA2D-355186D3D7F0}" type="pres">
      <dgm:prSet presAssocID="{2E99C4C8-4BD6-414A-BB9D-CD8333E49F32}" presName="tile3text" presStyleLbl="node1" presStyleIdx="2" presStyleCnt="4">
        <dgm:presLayoutVars>
          <dgm:chMax val="0"/>
          <dgm:chPref val="0"/>
          <dgm:bulletEnabled val="1"/>
        </dgm:presLayoutVars>
      </dgm:prSet>
      <dgm:spPr/>
    </dgm:pt>
    <dgm:pt modelId="{31F6765E-18E3-4298-83E0-FA48B12151E1}" type="pres">
      <dgm:prSet presAssocID="{2E99C4C8-4BD6-414A-BB9D-CD8333E49F32}" presName="tile4" presStyleLbl="node1" presStyleIdx="3" presStyleCnt="4"/>
      <dgm:spPr/>
    </dgm:pt>
    <dgm:pt modelId="{6EBEC81C-F8F9-444F-8E98-4C211BAC70FA}" type="pres">
      <dgm:prSet presAssocID="{2E99C4C8-4BD6-414A-BB9D-CD8333E49F32}" presName="tile4text" presStyleLbl="node1" presStyleIdx="3" presStyleCnt="4">
        <dgm:presLayoutVars>
          <dgm:chMax val="0"/>
          <dgm:chPref val="0"/>
          <dgm:bulletEnabled val="1"/>
        </dgm:presLayoutVars>
      </dgm:prSet>
      <dgm:spPr/>
    </dgm:pt>
    <dgm:pt modelId="{E3851236-FEA1-4632-8B96-01AB6678E1A8}" type="pres">
      <dgm:prSet presAssocID="{2E99C4C8-4BD6-414A-BB9D-CD8333E49F32}" presName="centerTile" presStyleLbl="fgShp" presStyleIdx="0" presStyleCnt="1">
        <dgm:presLayoutVars>
          <dgm:chMax val="0"/>
          <dgm:chPref val="0"/>
        </dgm:presLayoutVars>
      </dgm:prSet>
      <dgm:spPr/>
    </dgm:pt>
  </dgm:ptLst>
  <dgm:cxnLst>
    <dgm:cxn modelId="{702D1509-B4EA-4293-B965-3C3D903C57B0}" type="presOf" srcId="{99E1F1B3-EC78-4895-8429-75315479087F}" destId="{1B031F8D-F0C4-4A89-BA2D-355186D3D7F0}" srcOrd="1" destOrd="0" presId="urn:microsoft.com/office/officeart/2005/8/layout/matrix1"/>
    <dgm:cxn modelId="{EB875219-522D-4F38-8FA7-0D8C8CE73085}" type="presOf" srcId="{61D385AF-E2DB-40AC-9A6C-17DB6358B90C}" destId="{6EBEC81C-F8F9-444F-8E98-4C211BAC70FA}" srcOrd="1" destOrd="0" presId="urn:microsoft.com/office/officeart/2005/8/layout/matrix1"/>
    <dgm:cxn modelId="{CE041122-2048-40DC-AF70-2798538DB331}" type="presOf" srcId="{17B69CFA-7A17-41F8-B08C-71D463F04914}" destId="{E3851236-FEA1-4632-8B96-01AB6678E1A8}" srcOrd="0" destOrd="0" presId="urn:microsoft.com/office/officeart/2005/8/layout/matrix1"/>
    <dgm:cxn modelId="{7ED48835-CEC7-4C71-8E4B-70360C87A0A6}" srcId="{17B69CFA-7A17-41F8-B08C-71D463F04914}" destId="{1D261EE2-CEDF-491F-B331-70AF49373343}" srcOrd="0" destOrd="0" parTransId="{59DF31A1-3AD2-46B4-8BCD-B6B156F22EBE}" sibTransId="{F516E2FE-850C-4995-89DA-39459709D473}"/>
    <dgm:cxn modelId="{DB7D745E-F352-4EE0-B607-84F81D60DEA1}" srcId="{17B69CFA-7A17-41F8-B08C-71D463F04914}" destId="{191D31AC-9C9C-4865-99EC-FC4EC5FD785C}" srcOrd="1" destOrd="0" parTransId="{BF68C86A-3C16-42D6-BD89-EFF22F8BA6FD}" sibTransId="{DEAC6BDF-DB95-4C72-973A-2B36104D0908}"/>
    <dgm:cxn modelId="{BA57EB60-9753-4512-A239-9F50E15E8479}" type="presOf" srcId="{2E99C4C8-4BD6-414A-BB9D-CD8333E49F32}" destId="{16339AE9-EE62-4423-B951-C1D9A9266F85}" srcOrd="0" destOrd="0" presId="urn:microsoft.com/office/officeart/2005/8/layout/matrix1"/>
    <dgm:cxn modelId="{19DE1166-42E8-4B4E-8621-A5ED4DA39E35}" srcId="{2E99C4C8-4BD6-414A-BB9D-CD8333E49F32}" destId="{17B69CFA-7A17-41F8-B08C-71D463F04914}" srcOrd="0" destOrd="0" parTransId="{92C8BED5-8215-4B76-9480-C550ED2C769B}" sibTransId="{A7BE9B69-BBF0-49D9-BBCA-ED7566A376EF}"/>
    <dgm:cxn modelId="{8C811367-AF33-4CEC-AF36-23E15564570D}" type="presOf" srcId="{1D261EE2-CEDF-491F-B331-70AF49373343}" destId="{3EEDC532-7E16-4A09-8B4C-250708A8ABEE}" srcOrd="1" destOrd="0" presId="urn:microsoft.com/office/officeart/2005/8/layout/matrix1"/>
    <dgm:cxn modelId="{F550D169-83F6-4A22-A349-FECA2BD6DC1C}" type="presOf" srcId="{99E1F1B3-EC78-4895-8429-75315479087F}" destId="{55F2C415-7FE8-4986-927E-B03F5E941CF4}" srcOrd="0" destOrd="0" presId="urn:microsoft.com/office/officeart/2005/8/layout/matrix1"/>
    <dgm:cxn modelId="{FC80474A-BDBF-4B84-A35E-1829372AC987}" type="presOf" srcId="{1D261EE2-CEDF-491F-B331-70AF49373343}" destId="{37ADD007-179C-4D23-B40D-A2380701F29C}" srcOrd="0" destOrd="0" presId="urn:microsoft.com/office/officeart/2005/8/layout/matrix1"/>
    <dgm:cxn modelId="{6396E75A-D326-4B89-BB1A-1C04E534B034}" type="presOf" srcId="{191D31AC-9C9C-4865-99EC-FC4EC5FD785C}" destId="{7FDDC023-C41C-42B2-A0B9-103BEBD0E31E}" srcOrd="1" destOrd="0" presId="urn:microsoft.com/office/officeart/2005/8/layout/matrix1"/>
    <dgm:cxn modelId="{F097D784-4C7C-4E02-A2EE-D80D70F9FF55}" srcId="{17B69CFA-7A17-41F8-B08C-71D463F04914}" destId="{99E1F1B3-EC78-4895-8429-75315479087F}" srcOrd="2" destOrd="0" parTransId="{582D5ECB-4FA7-47F6-AB33-EB6FDD53C333}" sibTransId="{972DF969-E386-4644-833C-232D7C85F322}"/>
    <dgm:cxn modelId="{90427C85-E04B-4CCC-B313-D17AF387CC88}" type="presOf" srcId="{191D31AC-9C9C-4865-99EC-FC4EC5FD785C}" destId="{B6F905F7-4418-444C-8EA4-2394FDAE00CE}" srcOrd="0" destOrd="0" presId="urn:microsoft.com/office/officeart/2005/8/layout/matrix1"/>
    <dgm:cxn modelId="{79DA2794-943E-483A-A7E3-6CD80A2CB9E2}" type="presOf" srcId="{61D385AF-E2DB-40AC-9A6C-17DB6358B90C}" destId="{31F6765E-18E3-4298-83E0-FA48B12151E1}" srcOrd="0" destOrd="0" presId="urn:microsoft.com/office/officeart/2005/8/layout/matrix1"/>
    <dgm:cxn modelId="{617C00D4-6B8B-40F5-B345-5CC491705326}" srcId="{17B69CFA-7A17-41F8-B08C-71D463F04914}" destId="{61D385AF-E2DB-40AC-9A6C-17DB6358B90C}" srcOrd="3" destOrd="0" parTransId="{08AFE512-4203-405E-82A4-F3B1D77222BC}" sibTransId="{687DD1E5-0230-4792-B674-C98053CAED27}"/>
    <dgm:cxn modelId="{F22254A7-AEAF-470F-A902-B69FAEE6E74A}" type="presParOf" srcId="{16339AE9-EE62-4423-B951-C1D9A9266F85}" destId="{EB92EC67-BD3F-4240-B4C8-0843EC01E9E1}" srcOrd="0" destOrd="0" presId="urn:microsoft.com/office/officeart/2005/8/layout/matrix1"/>
    <dgm:cxn modelId="{B891AFF4-C929-4A15-8588-75C168B8DDFB}" type="presParOf" srcId="{EB92EC67-BD3F-4240-B4C8-0843EC01E9E1}" destId="{37ADD007-179C-4D23-B40D-A2380701F29C}" srcOrd="0" destOrd="0" presId="urn:microsoft.com/office/officeart/2005/8/layout/matrix1"/>
    <dgm:cxn modelId="{7863C833-B443-436F-8187-4DBB859C4997}" type="presParOf" srcId="{EB92EC67-BD3F-4240-B4C8-0843EC01E9E1}" destId="{3EEDC532-7E16-4A09-8B4C-250708A8ABEE}" srcOrd="1" destOrd="0" presId="urn:microsoft.com/office/officeart/2005/8/layout/matrix1"/>
    <dgm:cxn modelId="{87FB352A-48A5-460B-BBAA-C4AD6824CB95}" type="presParOf" srcId="{EB92EC67-BD3F-4240-B4C8-0843EC01E9E1}" destId="{B6F905F7-4418-444C-8EA4-2394FDAE00CE}" srcOrd="2" destOrd="0" presId="urn:microsoft.com/office/officeart/2005/8/layout/matrix1"/>
    <dgm:cxn modelId="{D81362C9-D6BD-4620-B485-6E62CC4E6BBB}" type="presParOf" srcId="{EB92EC67-BD3F-4240-B4C8-0843EC01E9E1}" destId="{7FDDC023-C41C-42B2-A0B9-103BEBD0E31E}" srcOrd="3" destOrd="0" presId="urn:microsoft.com/office/officeart/2005/8/layout/matrix1"/>
    <dgm:cxn modelId="{7E87693A-185D-422C-A5D1-E7955ADDA579}" type="presParOf" srcId="{EB92EC67-BD3F-4240-B4C8-0843EC01E9E1}" destId="{55F2C415-7FE8-4986-927E-B03F5E941CF4}" srcOrd="4" destOrd="0" presId="urn:microsoft.com/office/officeart/2005/8/layout/matrix1"/>
    <dgm:cxn modelId="{15FFC39B-725A-4F13-B5E3-77D7B9B7F60A}" type="presParOf" srcId="{EB92EC67-BD3F-4240-B4C8-0843EC01E9E1}" destId="{1B031F8D-F0C4-4A89-BA2D-355186D3D7F0}" srcOrd="5" destOrd="0" presId="urn:microsoft.com/office/officeart/2005/8/layout/matrix1"/>
    <dgm:cxn modelId="{28BE7A3F-5C6A-4EE1-88ED-AC0B2410C3DB}" type="presParOf" srcId="{EB92EC67-BD3F-4240-B4C8-0843EC01E9E1}" destId="{31F6765E-18E3-4298-83E0-FA48B12151E1}" srcOrd="6" destOrd="0" presId="urn:microsoft.com/office/officeart/2005/8/layout/matrix1"/>
    <dgm:cxn modelId="{A03D478D-979B-46E2-8103-343CAF666AA8}" type="presParOf" srcId="{EB92EC67-BD3F-4240-B4C8-0843EC01E9E1}" destId="{6EBEC81C-F8F9-444F-8E98-4C211BAC70FA}" srcOrd="7" destOrd="0" presId="urn:microsoft.com/office/officeart/2005/8/layout/matrix1"/>
    <dgm:cxn modelId="{63EC61AB-545A-48C9-AF63-1F3871F8B156}" type="presParOf" srcId="{16339AE9-EE62-4423-B951-C1D9A9266F85}" destId="{E3851236-FEA1-4632-8B96-01AB6678E1A8}"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D107CE-F7F4-4AA8-9E5A-7D34A8500928}" type="doc">
      <dgm:prSet loTypeId="urn:microsoft.com/office/officeart/2005/8/layout/pyramid1" loCatId="pyramid" qsTypeId="urn:microsoft.com/office/officeart/2005/8/quickstyle/simple1" qsCatId="simple" csTypeId="urn:microsoft.com/office/officeart/2005/8/colors/accent2_5" csCatId="accent2" phldr="1"/>
      <dgm:spPr/>
    </dgm:pt>
    <dgm:pt modelId="{8894F74E-6209-4125-960E-2928871EEAA5}">
      <dgm:prSet phldrT="[Text]" custT="1"/>
      <dgm:spPr/>
      <dgm:t>
        <a:bodyPr anchor="b"/>
        <a:lstStyle/>
        <a:p>
          <a:r>
            <a:rPr lang="it-IT" sz="2400" dirty="0"/>
            <a:t>Puzzles</a:t>
          </a:r>
        </a:p>
      </dgm:t>
    </dgm:pt>
    <dgm:pt modelId="{4B15AE0D-1596-4F73-9747-AD89F0182B5B}" type="parTrans" cxnId="{D2645FFE-8064-4841-A8B0-4E48DEEC9658}">
      <dgm:prSet/>
      <dgm:spPr/>
      <dgm:t>
        <a:bodyPr/>
        <a:lstStyle/>
        <a:p>
          <a:endParaRPr lang="it-IT"/>
        </a:p>
      </dgm:t>
    </dgm:pt>
    <dgm:pt modelId="{9E40D852-2736-46BA-A3DC-2DD1623F1011}" type="sibTrans" cxnId="{D2645FFE-8064-4841-A8B0-4E48DEEC9658}">
      <dgm:prSet/>
      <dgm:spPr/>
      <dgm:t>
        <a:bodyPr/>
        <a:lstStyle/>
        <a:p>
          <a:endParaRPr lang="it-IT"/>
        </a:p>
      </dgm:t>
    </dgm:pt>
    <dgm:pt modelId="{83D21810-60FF-478E-90B5-3EFBFCDC37D1}">
      <dgm:prSet phldrT="[Text]" custT="1"/>
      <dgm:spPr/>
      <dgm:t>
        <a:bodyPr/>
        <a:lstStyle/>
        <a:p>
          <a:r>
            <a:rPr lang="it-IT" sz="2400" dirty="0"/>
            <a:t>Gameplay Elements</a:t>
          </a:r>
        </a:p>
      </dgm:t>
    </dgm:pt>
    <dgm:pt modelId="{6C7D2DA3-94B5-4E34-AD64-B86B652023BF}" type="parTrans" cxnId="{CB7AC955-1FC3-4007-8C4D-8199BAEC2272}">
      <dgm:prSet/>
      <dgm:spPr/>
      <dgm:t>
        <a:bodyPr/>
        <a:lstStyle/>
        <a:p>
          <a:endParaRPr lang="it-IT"/>
        </a:p>
      </dgm:t>
    </dgm:pt>
    <dgm:pt modelId="{C162DD80-0029-4AF2-A056-D81BBA85296C}" type="sibTrans" cxnId="{CB7AC955-1FC3-4007-8C4D-8199BAEC2272}">
      <dgm:prSet/>
      <dgm:spPr/>
      <dgm:t>
        <a:bodyPr/>
        <a:lstStyle/>
        <a:p>
          <a:endParaRPr lang="it-IT"/>
        </a:p>
      </dgm:t>
    </dgm:pt>
    <dgm:pt modelId="{DA13CBC4-FF98-4562-8177-9E39C2E1FB40}">
      <dgm:prSet phldrT="[Text]" custT="1"/>
      <dgm:spPr/>
      <dgm:t>
        <a:bodyPr/>
        <a:lstStyle/>
        <a:p>
          <a:r>
            <a:rPr lang="it-IT" sz="2400" dirty="0"/>
            <a:t>Logic Editing</a:t>
          </a:r>
        </a:p>
      </dgm:t>
    </dgm:pt>
    <dgm:pt modelId="{A2D313BD-7F33-4AAB-900B-40FB5AA2F0F5}" type="parTrans" cxnId="{7E4FD983-2D42-499B-B5B6-8FA5C96E69AC}">
      <dgm:prSet/>
      <dgm:spPr/>
      <dgm:t>
        <a:bodyPr/>
        <a:lstStyle/>
        <a:p>
          <a:endParaRPr lang="it-IT"/>
        </a:p>
      </dgm:t>
    </dgm:pt>
    <dgm:pt modelId="{3845692E-F828-4607-AD95-2B60A1CF781C}" type="sibTrans" cxnId="{7E4FD983-2D42-499B-B5B6-8FA5C96E69AC}">
      <dgm:prSet/>
      <dgm:spPr/>
      <dgm:t>
        <a:bodyPr/>
        <a:lstStyle/>
        <a:p>
          <a:endParaRPr lang="it-IT"/>
        </a:p>
      </dgm:t>
    </dgm:pt>
    <dgm:pt modelId="{D04C7A58-17AA-44F3-AC76-B726891FCCC6}" type="pres">
      <dgm:prSet presAssocID="{50D107CE-F7F4-4AA8-9E5A-7D34A8500928}" presName="Name0" presStyleCnt="0">
        <dgm:presLayoutVars>
          <dgm:dir/>
          <dgm:animLvl val="lvl"/>
          <dgm:resizeHandles val="exact"/>
        </dgm:presLayoutVars>
      </dgm:prSet>
      <dgm:spPr/>
    </dgm:pt>
    <dgm:pt modelId="{1E0F86FD-266D-44ED-A187-8654EA87FE84}" type="pres">
      <dgm:prSet presAssocID="{8894F74E-6209-4125-960E-2928871EEAA5}" presName="Name8" presStyleCnt="0"/>
      <dgm:spPr/>
    </dgm:pt>
    <dgm:pt modelId="{CEA91906-62D1-4645-A541-583B6E6E3B11}" type="pres">
      <dgm:prSet presAssocID="{8894F74E-6209-4125-960E-2928871EEAA5}" presName="level" presStyleLbl="node1" presStyleIdx="0" presStyleCnt="3">
        <dgm:presLayoutVars>
          <dgm:chMax val="1"/>
          <dgm:bulletEnabled val="1"/>
        </dgm:presLayoutVars>
      </dgm:prSet>
      <dgm:spPr/>
    </dgm:pt>
    <dgm:pt modelId="{7AE119F5-3DF6-4B66-B8D1-EB4E1D0B8CCD}" type="pres">
      <dgm:prSet presAssocID="{8894F74E-6209-4125-960E-2928871EEAA5}" presName="levelTx" presStyleLbl="revTx" presStyleIdx="0" presStyleCnt="0">
        <dgm:presLayoutVars>
          <dgm:chMax val="1"/>
          <dgm:bulletEnabled val="1"/>
        </dgm:presLayoutVars>
      </dgm:prSet>
      <dgm:spPr/>
    </dgm:pt>
    <dgm:pt modelId="{5B0531C9-5AF4-4BAD-86B7-CC81E74CC18D}" type="pres">
      <dgm:prSet presAssocID="{83D21810-60FF-478E-90B5-3EFBFCDC37D1}" presName="Name8" presStyleCnt="0"/>
      <dgm:spPr/>
    </dgm:pt>
    <dgm:pt modelId="{A2C4F056-B25F-4209-97B5-6A32A3DE8036}" type="pres">
      <dgm:prSet presAssocID="{83D21810-60FF-478E-90B5-3EFBFCDC37D1}" presName="level" presStyleLbl="node1" presStyleIdx="1" presStyleCnt="3">
        <dgm:presLayoutVars>
          <dgm:chMax val="1"/>
          <dgm:bulletEnabled val="1"/>
        </dgm:presLayoutVars>
      </dgm:prSet>
      <dgm:spPr/>
    </dgm:pt>
    <dgm:pt modelId="{FE79BAB2-85FE-4530-BB50-6561C2B1838A}" type="pres">
      <dgm:prSet presAssocID="{83D21810-60FF-478E-90B5-3EFBFCDC37D1}" presName="levelTx" presStyleLbl="revTx" presStyleIdx="0" presStyleCnt="0">
        <dgm:presLayoutVars>
          <dgm:chMax val="1"/>
          <dgm:bulletEnabled val="1"/>
        </dgm:presLayoutVars>
      </dgm:prSet>
      <dgm:spPr/>
    </dgm:pt>
    <dgm:pt modelId="{D355BCDC-FF4B-482C-A8E2-B539DF856B92}" type="pres">
      <dgm:prSet presAssocID="{DA13CBC4-FF98-4562-8177-9E39C2E1FB40}" presName="Name8" presStyleCnt="0"/>
      <dgm:spPr/>
    </dgm:pt>
    <dgm:pt modelId="{017A7DB5-98B0-422D-A57D-22A8BCE99789}" type="pres">
      <dgm:prSet presAssocID="{DA13CBC4-FF98-4562-8177-9E39C2E1FB40}" presName="level" presStyleLbl="node1" presStyleIdx="2" presStyleCnt="3">
        <dgm:presLayoutVars>
          <dgm:chMax val="1"/>
          <dgm:bulletEnabled val="1"/>
        </dgm:presLayoutVars>
      </dgm:prSet>
      <dgm:spPr/>
    </dgm:pt>
    <dgm:pt modelId="{92C9B9B7-1563-409F-9D6C-DA20682A820C}" type="pres">
      <dgm:prSet presAssocID="{DA13CBC4-FF98-4562-8177-9E39C2E1FB40}" presName="levelTx" presStyleLbl="revTx" presStyleIdx="0" presStyleCnt="0">
        <dgm:presLayoutVars>
          <dgm:chMax val="1"/>
          <dgm:bulletEnabled val="1"/>
        </dgm:presLayoutVars>
      </dgm:prSet>
      <dgm:spPr/>
    </dgm:pt>
  </dgm:ptLst>
  <dgm:cxnLst>
    <dgm:cxn modelId="{7E790A29-271C-43D7-991C-7FCC96BFA20C}" type="presOf" srcId="{8894F74E-6209-4125-960E-2928871EEAA5}" destId="{7AE119F5-3DF6-4B66-B8D1-EB4E1D0B8CCD}" srcOrd="1" destOrd="0" presId="urn:microsoft.com/office/officeart/2005/8/layout/pyramid1"/>
    <dgm:cxn modelId="{3777973C-B388-4A3D-B3FB-172B8212F91C}" type="presOf" srcId="{8894F74E-6209-4125-960E-2928871EEAA5}" destId="{CEA91906-62D1-4645-A541-583B6E6E3B11}" srcOrd="0" destOrd="0" presId="urn:microsoft.com/office/officeart/2005/8/layout/pyramid1"/>
    <dgm:cxn modelId="{CB7AC955-1FC3-4007-8C4D-8199BAEC2272}" srcId="{50D107CE-F7F4-4AA8-9E5A-7D34A8500928}" destId="{83D21810-60FF-478E-90B5-3EFBFCDC37D1}" srcOrd="1" destOrd="0" parTransId="{6C7D2DA3-94B5-4E34-AD64-B86B652023BF}" sibTransId="{C162DD80-0029-4AF2-A056-D81BBA85296C}"/>
    <dgm:cxn modelId="{7E4FD983-2D42-499B-B5B6-8FA5C96E69AC}" srcId="{50D107CE-F7F4-4AA8-9E5A-7D34A8500928}" destId="{DA13CBC4-FF98-4562-8177-9E39C2E1FB40}" srcOrd="2" destOrd="0" parTransId="{A2D313BD-7F33-4AAB-900B-40FB5AA2F0F5}" sibTransId="{3845692E-F828-4607-AD95-2B60A1CF781C}"/>
    <dgm:cxn modelId="{445F848F-D81E-4657-949A-3C106D81D79F}" type="presOf" srcId="{DA13CBC4-FF98-4562-8177-9E39C2E1FB40}" destId="{92C9B9B7-1563-409F-9D6C-DA20682A820C}" srcOrd="1" destOrd="0" presId="urn:microsoft.com/office/officeart/2005/8/layout/pyramid1"/>
    <dgm:cxn modelId="{7D9417B8-2394-4520-8305-43033B5EAB43}" type="presOf" srcId="{50D107CE-F7F4-4AA8-9E5A-7D34A8500928}" destId="{D04C7A58-17AA-44F3-AC76-B726891FCCC6}" srcOrd="0" destOrd="0" presId="urn:microsoft.com/office/officeart/2005/8/layout/pyramid1"/>
    <dgm:cxn modelId="{C24642BA-8328-4998-8E02-551962E033BE}" type="presOf" srcId="{83D21810-60FF-478E-90B5-3EFBFCDC37D1}" destId="{FE79BAB2-85FE-4530-BB50-6561C2B1838A}" srcOrd="1" destOrd="0" presId="urn:microsoft.com/office/officeart/2005/8/layout/pyramid1"/>
    <dgm:cxn modelId="{50FBF4F6-0E56-4469-B7C2-7675882E344B}" type="presOf" srcId="{DA13CBC4-FF98-4562-8177-9E39C2E1FB40}" destId="{017A7DB5-98B0-422D-A57D-22A8BCE99789}" srcOrd="0" destOrd="0" presId="urn:microsoft.com/office/officeart/2005/8/layout/pyramid1"/>
    <dgm:cxn modelId="{B424D6FB-EAB0-404C-9A6F-1E60AF786185}" type="presOf" srcId="{83D21810-60FF-478E-90B5-3EFBFCDC37D1}" destId="{A2C4F056-B25F-4209-97B5-6A32A3DE8036}" srcOrd="0" destOrd="0" presId="urn:microsoft.com/office/officeart/2005/8/layout/pyramid1"/>
    <dgm:cxn modelId="{D2645FFE-8064-4841-A8B0-4E48DEEC9658}" srcId="{50D107CE-F7F4-4AA8-9E5A-7D34A8500928}" destId="{8894F74E-6209-4125-960E-2928871EEAA5}" srcOrd="0" destOrd="0" parTransId="{4B15AE0D-1596-4F73-9747-AD89F0182B5B}" sibTransId="{9E40D852-2736-46BA-A3DC-2DD1623F1011}"/>
    <dgm:cxn modelId="{9B819624-D7E8-412C-903E-7ED96DE7C1FF}" type="presParOf" srcId="{D04C7A58-17AA-44F3-AC76-B726891FCCC6}" destId="{1E0F86FD-266D-44ED-A187-8654EA87FE84}" srcOrd="0" destOrd="0" presId="urn:microsoft.com/office/officeart/2005/8/layout/pyramid1"/>
    <dgm:cxn modelId="{D464E4F4-DCF2-463F-9DC7-A9E0FC2D5A95}" type="presParOf" srcId="{1E0F86FD-266D-44ED-A187-8654EA87FE84}" destId="{CEA91906-62D1-4645-A541-583B6E6E3B11}" srcOrd="0" destOrd="0" presId="urn:microsoft.com/office/officeart/2005/8/layout/pyramid1"/>
    <dgm:cxn modelId="{F0E18827-111B-4F9E-A386-A7CA86F836CE}" type="presParOf" srcId="{1E0F86FD-266D-44ED-A187-8654EA87FE84}" destId="{7AE119F5-3DF6-4B66-B8D1-EB4E1D0B8CCD}" srcOrd="1" destOrd="0" presId="urn:microsoft.com/office/officeart/2005/8/layout/pyramid1"/>
    <dgm:cxn modelId="{8AC2D21E-B26F-4478-BDEE-C8A926A4263C}" type="presParOf" srcId="{D04C7A58-17AA-44F3-AC76-B726891FCCC6}" destId="{5B0531C9-5AF4-4BAD-86B7-CC81E74CC18D}" srcOrd="1" destOrd="0" presId="urn:microsoft.com/office/officeart/2005/8/layout/pyramid1"/>
    <dgm:cxn modelId="{C60A9548-C06F-47C4-AD73-537E9D23C926}" type="presParOf" srcId="{5B0531C9-5AF4-4BAD-86B7-CC81E74CC18D}" destId="{A2C4F056-B25F-4209-97B5-6A32A3DE8036}" srcOrd="0" destOrd="0" presId="urn:microsoft.com/office/officeart/2005/8/layout/pyramid1"/>
    <dgm:cxn modelId="{0271367B-8DC5-4506-8FB3-9D2021277331}" type="presParOf" srcId="{5B0531C9-5AF4-4BAD-86B7-CC81E74CC18D}" destId="{FE79BAB2-85FE-4530-BB50-6561C2B1838A}" srcOrd="1" destOrd="0" presId="urn:microsoft.com/office/officeart/2005/8/layout/pyramid1"/>
    <dgm:cxn modelId="{850CECE7-FD85-4C8D-B6F8-17F6DD6E0540}" type="presParOf" srcId="{D04C7A58-17AA-44F3-AC76-B726891FCCC6}" destId="{D355BCDC-FF4B-482C-A8E2-B539DF856B92}" srcOrd="2" destOrd="0" presId="urn:microsoft.com/office/officeart/2005/8/layout/pyramid1"/>
    <dgm:cxn modelId="{53A2AD70-88E9-4504-86C9-2FB32BE69C30}" type="presParOf" srcId="{D355BCDC-FF4B-482C-A8E2-B539DF856B92}" destId="{017A7DB5-98B0-422D-A57D-22A8BCE99789}" srcOrd="0" destOrd="0" presId="urn:microsoft.com/office/officeart/2005/8/layout/pyramid1"/>
    <dgm:cxn modelId="{8E1B4748-391D-492C-9E44-E92D16E688CC}" type="presParOf" srcId="{D355BCDC-FF4B-482C-A8E2-B539DF856B92}" destId="{92C9B9B7-1563-409F-9D6C-DA20682A820C}"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ADD007-179C-4D23-B40D-A2380701F29C}">
      <dsp:nvSpPr>
        <dsp:cNvPr id="0" name=""/>
        <dsp:cNvSpPr/>
      </dsp:nvSpPr>
      <dsp:spPr>
        <a:xfrm rot="16200000">
          <a:off x="492019" y="-492019"/>
          <a:ext cx="1975062" cy="2959100"/>
        </a:xfrm>
        <a:prstGeom prst="round1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it-IT" sz="2400" kern="1200" dirty="0"/>
            <a:t>Playing with physics and collisions</a:t>
          </a:r>
        </a:p>
      </dsp:txBody>
      <dsp:txXfrm rot="5400000">
        <a:off x="-1" y="1"/>
        <a:ext cx="2959100" cy="1481296"/>
      </dsp:txXfrm>
    </dsp:sp>
    <dsp:sp modelId="{B6F905F7-4418-444C-8EA4-2394FDAE00CE}">
      <dsp:nvSpPr>
        <dsp:cNvPr id="0" name=""/>
        <dsp:cNvSpPr/>
      </dsp:nvSpPr>
      <dsp:spPr>
        <a:xfrm>
          <a:off x="2959100" y="0"/>
          <a:ext cx="2959100" cy="1975062"/>
        </a:xfrm>
        <a:prstGeom prst="round1Rect">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it-IT" sz="2400" kern="1200" dirty="0"/>
            <a:t>Creating an Artificial Intelligence</a:t>
          </a:r>
        </a:p>
      </dsp:txBody>
      <dsp:txXfrm>
        <a:off x="2959100" y="0"/>
        <a:ext cx="2959100" cy="1481296"/>
      </dsp:txXfrm>
    </dsp:sp>
    <dsp:sp modelId="{55F2C415-7FE8-4986-927E-B03F5E941CF4}">
      <dsp:nvSpPr>
        <dsp:cNvPr id="0" name=""/>
        <dsp:cNvSpPr/>
      </dsp:nvSpPr>
      <dsp:spPr>
        <a:xfrm rot="10800000">
          <a:off x="0" y="1975062"/>
          <a:ext cx="2959100" cy="1975062"/>
        </a:xfrm>
        <a:prstGeom prst="round1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it-IT" sz="2400" kern="1200" dirty="0"/>
            <a:t>Building Game Mechanics</a:t>
          </a:r>
        </a:p>
      </dsp:txBody>
      <dsp:txXfrm rot="10800000">
        <a:off x="0" y="2468827"/>
        <a:ext cx="2959100" cy="1481296"/>
      </dsp:txXfrm>
    </dsp:sp>
    <dsp:sp modelId="{31F6765E-18E3-4298-83E0-FA48B12151E1}">
      <dsp:nvSpPr>
        <dsp:cNvPr id="0" name=""/>
        <dsp:cNvSpPr/>
      </dsp:nvSpPr>
      <dsp:spPr>
        <a:xfrm rot="5400000">
          <a:off x="3451119" y="1483043"/>
          <a:ext cx="1975062" cy="2959100"/>
        </a:xfrm>
        <a:prstGeom prst="round1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it-IT" sz="2400" kern="1200" dirty="0"/>
            <a:t>Re-framing actions, Object Oriented Programming</a:t>
          </a:r>
        </a:p>
      </dsp:txBody>
      <dsp:txXfrm rot="-5400000">
        <a:off x="2959099" y="2468827"/>
        <a:ext cx="2959100" cy="1481296"/>
      </dsp:txXfrm>
    </dsp:sp>
    <dsp:sp modelId="{E3851236-FEA1-4632-8B96-01AB6678E1A8}">
      <dsp:nvSpPr>
        <dsp:cNvPr id="0" name=""/>
        <dsp:cNvSpPr/>
      </dsp:nvSpPr>
      <dsp:spPr>
        <a:xfrm>
          <a:off x="2071370" y="1481296"/>
          <a:ext cx="1775460" cy="987531"/>
        </a:xfrm>
        <a:prstGeom prst="roundRect">
          <a:avLst/>
        </a:prstGeom>
        <a:solidFill>
          <a:schemeClr val="accent2">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it-IT" sz="2400" kern="1200" dirty="0"/>
            <a:t>Logic Editing</a:t>
          </a:r>
        </a:p>
      </dsp:txBody>
      <dsp:txXfrm>
        <a:off x="2119577" y="1529503"/>
        <a:ext cx="1679046" cy="8911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A91906-62D1-4645-A541-583B6E6E3B11}">
      <dsp:nvSpPr>
        <dsp:cNvPr id="0" name=""/>
        <dsp:cNvSpPr/>
      </dsp:nvSpPr>
      <dsp:spPr>
        <a:xfrm>
          <a:off x="1447271" y="0"/>
          <a:ext cx="1447270" cy="1164731"/>
        </a:xfrm>
        <a:prstGeom prst="trapezoid">
          <a:avLst>
            <a:gd name="adj" fmla="val 62129"/>
          </a:avLst>
        </a:prstGeom>
        <a:solidFill>
          <a:schemeClr val="accent2">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b" anchorCtr="0">
          <a:noAutofit/>
        </a:bodyPr>
        <a:lstStyle/>
        <a:p>
          <a:pPr marL="0" lvl="0" indent="0" algn="ctr" defTabSz="1066800">
            <a:lnSpc>
              <a:spcPct val="90000"/>
            </a:lnSpc>
            <a:spcBef>
              <a:spcPct val="0"/>
            </a:spcBef>
            <a:spcAft>
              <a:spcPct val="35000"/>
            </a:spcAft>
            <a:buNone/>
          </a:pPr>
          <a:r>
            <a:rPr lang="it-IT" sz="2400" kern="1200" dirty="0"/>
            <a:t>Puzzles</a:t>
          </a:r>
        </a:p>
      </dsp:txBody>
      <dsp:txXfrm>
        <a:off x="1447271" y="0"/>
        <a:ext cx="1447270" cy="1164731"/>
      </dsp:txXfrm>
    </dsp:sp>
    <dsp:sp modelId="{A2C4F056-B25F-4209-97B5-6A32A3DE8036}">
      <dsp:nvSpPr>
        <dsp:cNvPr id="0" name=""/>
        <dsp:cNvSpPr/>
      </dsp:nvSpPr>
      <dsp:spPr>
        <a:xfrm>
          <a:off x="723635" y="1164730"/>
          <a:ext cx="2894541" cy="1164731"/>
        </a:xfrm>
        <a:prstGeom prst="trapezoid">
          <a:avLst>
            <a:gd name="adj" fmla="val 62129"/>
          </a:avLst>
        </a:prstGeom>
        <a:solidFill>
          <a:schemeClr val="accent2">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it-IT" sz="2400" kern="1200" dirty="0"/>
            <a:t>Gameplay Elements</a:t>
          </a:r>
        </a:p>
      </dsp:txBody>
      <dsp:txXfrm>
        <a:off x="1230180" y="1164730"/>
        <a:ext cx="1881452" cy="1164731"/>
      </dsp:txXfrm>
    </dsp:sp>
    <dsp:sp modelId="{017A7DB5-98B0-422D-A57D-22A8BCE99789}">
      <dsp:nvSpPr>
        <dsp:cNvPr id="0" name=""/>
        <dsp:cNvSpPr/>
      </dsp:nvSpPr>
      <dsp:spPr>
        <a:xfrm>
          <a:off x="0" y="2329461"/>
          <a:ext cx="4341812" cy="1164731"/>
        </a:xfrm>
        <a:prstGeom prst="trapezoid">
          <a:avLst>
            <a:gd name="adj" fmla="val 62129"/>
          </a:avLst>
        </a:prstGeom>
        <a:solidFill>
          <a:schemeClr val="accent2">
            <a:alpha val="90000"/>
            <a:hueOff val="0"/>
            <a:satOff val="0"/>
            <a:lumOff val="0"/>
            <a:alpha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it-IT" sz="2400" kern="1200" dirty="0"/>
            <a:t>Logic Editing</a:t>
          </a:r>
        </a:p>
      </dsp:txBody>
      <dsp:txXfrm>
        <a:off x="759817" y="2329461"/>
        <a:ext cx="2822178" cy="1164731"/>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2.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Tuesday, February 9, 2021</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52004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Tuesday, February 9, 2021</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662738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Tuesday, February 9, 2021</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79512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Tuesday, February 9, 2021</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691830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Tuesday, February 9, 2021</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174761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Tuesday, February 9, 2021</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243480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Tuesday, February 9, 2021</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611249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Tuesday, February 9, 2021</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4143779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Tuesday, February 9, 2021</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214733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Tuesday, February 9, 2021</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661289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Tuesday, February 9, 2021</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3073066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t>Tuesday, February 9, 2021</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316296106"/>
      </p:ext>
    </p:extLst>
  </p:cSld>
  <p:clrMap bg1="dk1" tx1="lt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AC0596-9C16-47C1-89A9-C0EBB141022F}"/>
              </a:ext>
            </a:extLst>
          </p:cNvPr>
          <p:cNvSpPr>
            <a:spLocks noGrp="1"/>
          </p:cNvSpPr>
          <p:nvPr>
            <p:ph type="ctrTitle"/>
          </p:nvPr>
        </p:nvSpPr>
        <p:spPr>
          <a:xfrm>
            <a:off x="550864" y="549275"/>
            <a:ext cx="6373812" cy="984885"/>
          </a:xfrm>
        </p:spPr>
        <p:txBody>
          <a:bodyPr wrap="square" anchor="ctr">
            <a:normAutofit/>
          </a:bodyPr>
          <a:lstStyle/>
          <a:p>
            <a:r>
              <a:rPr lang="it-IT" sz="4800" dirty="0"/>
              <a:t>The Puzzle Elements</a:t>
            </a:r>
          </a:p>
        </p:txBody>
      </p:sp>
      <p:pic>
        <p:nvPicPr>
          <p:cNvPr id="12" name="Picture 11" descr="Geometric shapes on a wooden background">
            <a:extLst>
              <a:ext uri="{FF2B5EF4-FFF2-40B4-BE49-F238E27FC236}">
                <a16:creationId xmlns:a16="http://schemas.microsoft.com/office/drawing/2014/main" id="{A2C5DD6D-5F3D-4728-8B7F-837DFCA928AB}"/>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66000"/>
                    </a14:imgEffect>
                  </a14:imgLayer>
                </a14:imgProps>
              </a:ext>
            </a:extLst>
          </a:blip>
          <a:srcRect t="15319" b="26012"/>
          <a:stretch/>
        </p:blipFill>
        <p:spPr>
          <a:xfrm>
            <a:off x="20" y="2083435"/>
            <a:ext cx="12191980" cy="4774564"/>
          </a:xfrm>
          <a:custGeom>
            <a:avLst/>
            <a:gdLst/>
            <a:ahLst/>
            <a:cxnLst/>
            <a:rect l="l" t="t" r="r" b="b"/>
            <a:pathLst>
              <a:path w="12192000" h="4774564">
                <a:moveTo>
                  <a:pt x="0" y="0"/>
                </a:moveTo>
                <a:lnTo>
                  <a:pt x="12192000" y="0"/>
                </a:lnTo>
                <a:lnTo>
                  <a:pt x="12192000" y="4774564"/>
                </a:lnTo>
                <a:lnTo>
                  <a:pt x="0" y="4774564"/>
                </a:lnTo>
                <a:close/>
              </a:path>
            </a:pathLst>
          </a:custGeom>
        </p:spPr>
      </p:pic>
      <p:sp>
        <p:nvSpPr>
          <p:cNvPr id="18" name="Rectangle 17">
            <a:extLst>
              <a:ext uri="{FF2B5EF4-FFF2-40B4-BE49-F238E27FC236}">
                <a16:creationId xmlns:a16="http://schemas.microsoft.com/office/drawing/2014/main" id="{5337EA23-6703-4C96-9EEB-A408CBDD6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F66C1CF-0445-43E5-B394-C7112CD47390}"/>
              </a:ext>
            </a:extLst>
          </p:cNvPr>
          <p:cNvSpPr/>
          <p:nvPr/>
        </p:nvSpPr>
        <p:spPr>
          <a:xfrm>
            <a:off x="5980423" y="3244334"/>
            <a:ext cx="231154" cy="369332"/>
          </a:xfrm>
          <a:prstGeom prst="rect">
            <a:avLst/>
          </a:prstGeom>
        </p:spPr>
        <p:txBody>
          <a:bodyPr wrap="none">
            <a:spAutoFit/>
          </a:bodyPr>
          <a:lstStyle/>
          <a:p>
            <a:r>
              <a:rPr lang="it-IT" dirty="0"/>
              <a:t> </a:t>
            </a:r>
          </a:p>
        </p:txBody>
      </p:sp>
    </p:spTree>
    <p:extLst>
      <p:ext uri="{BB962C8B-B14F-4D97-AF65-F5344CB8AC3E}">
        <p14:creationId xmlns:p14="http://schemas.microsoft.com/office/powerpoint/2010/main" val="32524658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a:extLst>
              <a:ext uri="{FF2B5EF4-FFF2-40B4-BE49-F238E27FC236}">
                <a16:creationId xmlns:a16="http://schemas.microsoft.com/office/drawing/2014/main" id="{69FB971D-8140-42E9-B77D-977B5E8E9CFA}"/>
              </a:ext>
            </a:extLst>
          </p:cNvPr>
          <p:cNvSpPr txBox="1">
            <a:spLocks/>
          </p:cNvSpPr>
          <p:nvPr/>
        </p:nvSpPr>
        <p:spPr>
          <a:xfrm>
            <a:off x="2901865" y="1568437"/>
            <a:ext cx="6764151" cy="624841"/>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1x1m tiles that teleport golems into another tile</a:t>
            </a:r>
          </a:p>
        </p:txBody>
      </p:sp>
      <p:sp>
        <p:nvSpPr>
          <p:cNvPr id="31" name="Title 1">
            <a:extLst>
              <a:ext uri="{FF2B5EF4-FFF2-40B4-BE49-F238E27FC236}">
                <a16:creationId xmlns:a16="http://schemas.microsoft.com/office/drawing/2014/main" id="{6EB2D364-D328-4462-AA08-684E28EE4698}"/>
              </a:ext>
            </a:extLst>
          </p:cNvPr>
          <p:cNvSpPr txBox="1">
            <a:spLocks/>
          </p:cNvSpPr>
          <p:nvPr/>
        </p:nvSpPr>
        <p:spPr>
          <a:xfrm>
            <a:off x="2901865" y="779840"/>
            <a:ext cx="6373812" cy="851026"/>
          </a:xfrm>
          <a:prstGeom prst="rect">
            <a:avLst/>
          </a:prstGeom>
        </p:spPr>
        <p:txBody>
          <a:bodyPr wrap="square" anchor="ctr">
            <a:normAutofit/>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Teleporters</a:t>
            </a:r>
          </a:p>
        </p:txBody>
      </p:sp>
      <p:pic>
        <p:nvPicPr>
          <p:cNvPr id="12" name="Picture 11">
            <a:extLst>
              <a:ext uri="{FF2B5EF4-FFF2-40B4-BE49-F238E27FC236}">
                <a16:creationId xmlns:a16="http://schemas.microsoft.com/office/drawing/2014/main" id="{0411C693-0767-4058-9C0F-DEF2D326F8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2839" y="2420907"/>
            <a:ext cx="986799" cy="1026269"/>
          </a:xfrm>
          <a:prstGeom prst="rect">
            <a:avLst/>
          </a:prstGeom>
        </p:spPr>
      </p:pic>
      <p:sp>
        <p:nvSpPr>
          <p:cNvPr id="22" name="Content Placeholder 2">
            <a:extLst>
              <a:ext uri="{FF2B5EF4-FFF2-40B4-BE49-F238E27FC236}">
                <a16:creationId xmlns:a16="http://schemas.microsoft.com/office/drawing/2014/main" id="{3B92E1E4-ECC6-4227-A2D3-F3CF3BEE0133}"/>
              </a:ext>
            </a:extLst>
          </p:cNvPr>
          <p:cNvSpPr txBox="1">
            <a:spLocks/>
          </p:cNvSpPr>
          <p:nvPr/>
        </p:nvSpPr>
        <p:spPr>
          <a:xfrm>
            <a:off x="1988113" y="4673267"/>
            <a:ext cx="8215774" cy="1026269"/>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When an object (such as a golem) steps on a teleporter tile it will transfer them to a spawn location from the sky at a different location within the same level. This would elicit the bug of falling through the world and exceeding the worlds coordinates to end up falling from above</a:t>
            </a:r>
          </a:p>
        </p:txBody>
      </p:sp>
      <p:sp>
        <p:nvSpPr>
          <p:cNvPr id="7" name="Arrow: Right 6">
            <a:extLst>
              <a:ext uri="{FF2B5EF4-FFF2-40B4-BE49-F238E27FC236}">
                <a16:creationId xmlns:a16="http://schemas.microsoft.com/office/drawing/2014/main" id="{C3FCCE8F-FA08-417E-A347-F1DAB58A0258}"/>
              </a:ext>
            </a:extLst>
          </p:cNvPr>
          <p:cNvSpPr/>
          <p:nvPr/>
        </p:nvSpPr>
        <p:spPr>
          <a:xfrm rot="2481065">
            <a:off x="4140068" y="3605863"/>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27" name="Arrow: Right 26">
            <a:extLst>
              <a:ext uri="{FF2B5EF4-FFF2-40B4-BE49-F238E27FC236}">
                <a16:creationId xmlns:a16="http://schemas.microsoft.com/office/drawing/2014/main" id="{1368C4BC-4477-4CE8-9DA7-C8F2F4344FFB}"/>
              </a:ext>
            </a:extLst>
          </p:cNvPr>
          <p:cNvSpPr/>
          <p:nvPr/>
        </p:nvSpPr>
        <p:spPr>
          <a:xfrm rot="18735406">
            <a:off x="7431275" y="3594344"/>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2" name="Oval 1">
            <a:extLst>
              <a:ext uri="{FF2B5EF4-FFF2-40B4-BE49-F238E27FC236}">
                <a16:creationId xmlns:a16="http://schemas.microsoft.com/office/drawing/2014/main" id="{EDCA5B41-AB01-43C6-8890-51480EBCCAD4}"/>
              </a:ext>
            </a:extLst>
          </p:cNvPr>
          <p:cNvSpPr/>
          <p:nvPr/>
        </p:nvSpPr>
        <p:spPr>
          <a:xfrm>
            <a:off x="4495388" y="3896821"/>
            <a:ext cx="1181100" cy="39810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5" name="Picture 14">
            <a:extLst>
              <a:ext uri="{FF2B5EF4-FFF2-40B4-BE49-F238E27FC236}">
                <a16:creationId xmlns:a16="http://schemas.microsoft.com/office/drawing/2014/main" id="{093F7A81-EFCD-44DC-BA25-AF0D403B6C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79075" y="2433227"/>
            <a:ext cx="986799" cy="1026269"/>
          </a:xfrm>
          <a:prstGeom prst="rect">
            <a:avLst/>
          </a:prstGeom>
        </p:spPr>
      </p:pic>
      <p:sp>
        <p:nvSpPr>
          <p:cNvPr id="16" name="Oval 15">
            <a:extLst>
              <a:ext uri="{FF2B5EF4-FFF2-40B4-BE49-F238E27FC236}">
                <a16:creationId xmlns:a16="http://schemas.microsoft.com/office/drawing/2014/main" id="{1DDE3FEA-6DE6-4FD2-B5A1-9CAAFB7ABBA7}"/>
              </a:ext>
            </a:extLst>
          </p:cNvPr>
          <p:cNvSpPr/>
          <p:nvPr/>
        </p:nvSpPr>
        <p:spPr>
          <a:xfrm>
            <a:off x="6393348" y="3896821"/>
            <a:ext cx="1181100" cy="398108"/>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5516078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a:extLst>
              <a:ext uri="{FF2B5EF4-FFF2-40B4-BE49-F238E27FC236}">
                <a16:creationId xmlns:a16="http://schemas.microsoft.com/office/drawing/2014/main" id="{69FB971D-8140-42E9-B77D-977B5E8E9CFA}"/>
              </a:ext>
            </a:extLst>
          </p:cNvPr>
          <p:cNvSpPr txBox="1">
            <a:spLocks/>
          </p:cNvSpPr>
          <p:nvPr/>
        </p:nvSpPr>
        <p:spPr>
          <a:xfrm>
            <a:off x="2901865" y="1568437"/>
            <a:ext cx="6764151" cy="624841"/>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1x1m tiles that push a golem towards a specific direction</a:t>
            </a:r>
          </a:p>
        </p:txBody>
      </p:sp>
      <p:sp>
        <p:nvSpPr>
          <p:cNvPr id="31" name="Title 1">
            <a:extLst>
              <a:ext uri="{FF2B5EF4-FFF2-40B4-BE49-F238E27FC236}">
                <a16:creationId xmlns:a16="http://schemas.microsoft.com/office/drawing/2014/main" id="{6EB2D364-D328-4462-AA08-684E28EE4698}"/>
              </a:ext>
            </a:extLst>
          </p:cNvPr>
          <p:cNvSpPr txBox="1">
            <a:spLocks/>
          </p:cNvSpPr>
          <p:nvPr/>
        </p:nvSpPr>
        <p:spPr>
          <a:xfrm>
            <a:off x="2901865" y="779840"/>
            <a:ext cx="6373812" cy="851026"/>
          </a:xfrm>
          <a:prstGeom prst="rect">
            <a:avLst/>
          </a:prstGeom>
        </p:spPr>
        <p:txBody>
          <a:bodyPr wrap="square" anchor="ctr">
            <a:normAutofit fontScale="77500" lnSpcReduction="20000"/>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Conveyor Belts (But Fantasy!)</a:t>
            </a:r>
          </a:p>
        </p:txBody>
      </p:sp>
      <p:sp>
        <p:nvSpPr>
          <p:cNvPr id="22" name="Content Placeholder 2">
            <a:extLst>
              <a:ext uri="{FF2B5EF4-FFF2-40B4-BE49-F238E27FC236}">
                <a16:creationId xmlns:a16="http://schemas.microsoft.com/office/drawing/2014/main" id="{3B92E1E4-ECC6-4227-A2D3-F3CF3BEE0133}"/>
              </a:ext>
            </a:extLst>
          </p:cNvPr>
          <p:cNvSpPr txBox="1">
            <a:spLocks/>
          </p:cNvSpPr>
          <p:nvPr/>
        </p:nvSpPr>
        <p:spPr>
          <a:xfrm>
            <a:off x="1980884" y="4300475"/>
            <a:ext cx="8215774" cy="1746583"/>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Whenever an object or element moves onto a conveyor tile they will move one or a few tiles in the direction the conveyor is facing. This doesn’t necessarily have to be a bug but an element of the environment that can be recoded by the player and can have increased use when we develop the drag and drop asset mechanic</a:t>
            </a:r>
          </a:p>
        </p:txBody>
      </p:sp>
      <p:sp>
        <p:nvSpPr>
          <p:cNvPr id="3" name="Flowchart: Data 2">
            <a:extLst>
              <a:ext uri="{FF2B5EF4-FFF2-40B4-BE49-F238E27FC236}">
                <a16:creationId xmlns:a16="http://schemas.microsoft.com/office/drawing/2014/main" id="{28E1CDC2-B216-4633-AAAF-462F274A47A8}"/>
              </a:ext>
            </a:extLst>
          </p:cNvPr>
          <p:cNvSpPr/>
          <p:nvPr/>
        </p:nvSpPr>
        <p:spPr>
          <a:xfrm>
            <a:off x="2901865" y="3318466"/>
            <a:ext cx="2451185" cy="514350"/>
          </a:xfrm>
          <a:prstGeom prst="flowChartInputOutput">
            <a:avLst/>
          </a:prstGeom>
          <a:solidFill>
            <a:schemeClr val="tx1">
              <a:lumMod val="50000"/>
            </a:schemeClr>
          </a:solidFill>
          <a:ln>
            <a:solidFill>
              <a:schemeClr val="tx1">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sp>
        <p:nvSpPr>
          <p:cNvPr id="13" name="Flowchart: Data 12">
            <a:extLst>
              <a:ext uri="{FF2B5EF4-FFF2-40B4-BE49-F238E27FC236}">
                <a16:creationId xmlns:a16="http://schemas.microsoft.com/office/drawing/2014/main" id="{B7A6E9BA-34D3-466E-BD27-17F27A1B31E4}"/>
              </a:ext>
            </a:extLst>
          </p:cNvPr>
          <p:cNvSpPr/>
          <p:nvPr/>
        </p:nvSpPr>
        <p:spPr>
          <a:xfrm>
            <a:off x="4870407" y="3318466"/>
            <a:ext cx="2451185" cy="514350"/>
          </a:xfrm>
          <a:prstGeom prst="flowChartInputOutput">
            <a:avLst/>
          </a:prstGeom>
          <a:solidFill>
            <a:schemeClr val="tx1">
              <a:lumMod val="50000"/>
            </a:schemeClr>
          </a:solidFill>
          <a:ln>
            <a:solidFill>
              <a:schemeClr val="tx1">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sp>
        <p:nvSpPr>
          <p:cNvPr id="14" name="Flowchart: Data 13">
            <a:extLst>
              <a:ext uri="{FF2B5EF4-FFF2-40B4-BE49-F238E27FC236}">
                <a16:creationId xmlns:a16="http://schemas.microsoft.com/office/drawing/2014/main" id="{8BF7FE8C-2230-4F43-B185-2FE2CE99DE50}"/>
              </a:ext>
            </a:extLst>
          </p:cNvPr>
          <p:cNvSpPr/>
          <p:nvPr/>
        </p:nvSpPr>
        <p:spPr>
          <a:xfrm>
            <a:off x="6838949" y="3318466"/>
            <a:ext cx="2451185" cy="514350"/>
          </a:xfrm>
          <a:prstGeom prst="flowChartInputOutput">
            <a:avLst/>
          </a:prstGeom>
          <a:solidFill>
            <a:schemeClr val="tx1">
              <a:lumMod val="50000"/>
            </a:schemeClr>
          </a:solidFill>
          <a:ln>
            <a:solidFill>
              <a:schemeClr val="tx1">
                <a:lumMod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p>
        </p:txBody>
      </p:sp>
      <p:sp>
        <p:nvSpPr>
          <p:cNvPr id="17" name="Arrow: Right 16">
            <a:extLst>
              <a:ext uri="{FF2B5EF4-FFF2-40B4-BE49-F238E27FC236}">
                <a16:creationId xmlns:a16="http://schemas.microsoft.com/office/drawing/2014/main" id="{62FD9558-A878-4EAF-8A0A-8FD6FF427A4A}"/>
              </a:ext>
            </a:extLst>
          </p:cNvPr>
          <p:cNvSpPr/>
          <p:nvPr/>
        </p:nvSpPr>
        <p:spPr>
          <a:xfrm>
            <a:off x="3476259" y="3457396"/>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18" name="Arrow: Right 17">
            <a:extLst>
              <a:ext uri="{FF2B5EF4-FFF2-40B4-BE49-F238E27FC236}">
                <a16:creationId xmlns:a16="http://schemas.microsoft.com/office/drawing/2014/main" id="{A5C05C9D-BD27-4333-B197-9C26E30CB373}"/>
              </a:ext>
            </a:extLst>
          </p:cNvPr>
          <p:cNvSpPr/>
          <p:nvPr/>
        </p:nvSpPr>
        <p:spPr>
          <a:xfrm>
            <a:off x="4452603" y="3464077"/>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19" name="Arrow: Right 18">
            <a:extLst>
              <a:ext uri="{FF2B5EF4-FFF2-40B4-BE49-F238E27FC236}">
                <a16:creationId xmlns:a16="http://schemas.microsoft.com/office/drawing/2014/main" id="{6FFA726F-EE72-4EFD-8298-A8D36B77EF05}"/>
              </a:ext>
            </a:extLst>
          </p:cNvPr>
          <p:cNvSpPr/>
          <p:nvPr/>
        </p:nvSpPr>
        <p:spPr>
          <a:xfrm>
            <a:off x="5353050" y="3464077"/>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24" name="Arrow: Right 23">
            <a:extLst>
              <a:ext uri="{FF2B5EF4-FFF2-40B4-BE49-F238E27FC236}">
                <a16:creationId xmlns:a16="http://schemas.microsoft.com/office/drawing/2014/main" id="{9BFA1F03-65D3-4724-A914-451F3639E68B}"/>
              </a:ext>
            </a:extLst>
          </p:cNvPr>
          <p:cNvSpPr/>
          <p:nvPr/>
        </p:nvSpPr>
        <p:spPr>
          <a:xfrm>
            <a:off x="6237643" y="3457396"/>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25" name="Arrow: Right 24">
            <a:extLst>
              <a:ext uri="{FF2B5EF4-FFF2-40B4-BE49-F238E27FC236}">
                <a16:creationId xmlns:a16="http://schemas.microsoft.com/office/drawing/2014/main" id="{B609B399-141F-4DF8-84E4-9522C27435D3}"/>
              </a:ext>
            </a:extLst>
          </p:cNvPr>
          <p:cNvSpPr/>
          <p:nvPr/>
        </p:nvSpPr>
        <p:spPr>
          <a:xfrm>
            <a:off x="7122236" y="3464077"/>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26" name="Arrow: Right 25">
            <a:extLst>
              <a:ext uri="{FF2B5EF4-FFF2-40B4-BE49-F238E27FC236}">
                <a16:creationId xmlns:a16="http://schemas.microsoft.com/office/drawing/2014/main" id="{522B2A98-AF3E-47E3-8BB8-A639D72CF335}"/>
              </a:ext>
            </a:extLst>
          </p:cNvPr>
          <p:cNvSpPr/>
          <p:nvPr/>
        </p:nvSpPr>
        <p:spPr>
          <a:xfrm>
            <a:off x="8048385" y="3457396"/>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pic>
        <p:nvPicPr>
          <p:cNvPr id="15" name="Picture 14">
            <a:extLst>
              <a:ext uri="{FF2B5EF4-FFF2-40B4-BE49-F238E27FC236}">
                <a16:creationId xmlns:a16="http://schemas.microsoft.com/office/drawing/2014/main" id="{093F7A81-EFCD-44DC-BA25-AF0D403B6C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0692" y="2527242"/>
            <a:ext cx="986799" cy="1026269"/>
          </a:xfrm>
          <a:prstGeom prst="rect">
            <a:avLst/>
          </a:prstGeom>
        </p:spPr>
      </p:pic>
      <p:pic>
        <p:nvPicPr>
          <p:cNvPr id="12" name="Picture 11">
            <a:extLst>
              <a:ext uri="{FF2B5EF4-FFF2-40B4-BE49-F238E27FC236}">
                <a16:creationId xmlns:a16="http://schemas.microsoft.com/office/drawing/2014/main" id="{0411C693-0767-4058-9C0F-DEF2D326F8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1957" y="2527242"/>
            <a:ext cx="986799" cy="1026269"/>
          </a:xfrm>
          <a:prstGeom prst="rect">
            <a:avLst/>
          </a:prstGeom>
        </p:spPr>
      </p:pic>
    </p:spTree>
    <p:extLst>
      <p:ext uri="{BB962C8B-B14F-4D97-AF65-F5344CB8AC3E}">
        <p14:creationId xmlns:p14="http://schemas.microsoft.com/office/powerpoint/2010/main" val="3191529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8" name="Freeform: Shape 3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Oval 3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4" name="Group 4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5" name="Freeform: Shape 44">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Freeform: Shape 45">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7" name="Oval 46">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Oval 47">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50" name="Rectangle 49">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BA3DDF-753C-4EC2-92B9-0BF671AA1C4C}"/>
              </a:ext>
            </a:extLst>
          </p:cNvPr>
          <p:cNvSpPr>
            <a:spLocks noGrp="1"/>
          </p:cNvSpPr>
          <p:nvPr>
            <p:ph type="title"/>
          </p:nvPr>
        </p:nvSpPr>
        <p:spPr>
          <a:xfrm>
            <a:off x="1487488" y="549275"/>
            <a:ext cx="5437187" cy="3456401"/>
          </a:xfrm>
        </p:spPr>
        <p:txBody>
          <a:bodyPr vert="horz" wrap="square" lIns="0" tIns="0" rIns="0" bIns="0" rtlCol="0" anchor="b" anchorCtr="0">
            <a:normAutofit/>
          </a:bodyPr>
          <a:lstStyle/>
          <a:p>
            <a:r>
              <a:rPr lang="en-US" dirty="0"/>
              <a:t>Implementation</a:t>
            </a:r>
          </a:p>
        </p:txBody>
      </p:sp>
      <p:sp>
        <p:nvSpPr>
          <p:cNvPr id="3" name="Text Placeholder 2">
            <a:extLst>
              <a:ext uri="{FF2B5EF4-FFF2-40B4-BE49-F238E27FC236}">
                <a16:creationId xmlns:a16="http://schemas.microsoft.com/office/drawing/2014/main" id="{E4D4487D-55C6-4CD5-B8DF-513792048BE1}"/>
              </a:ext>
            </a:extLst>
          </p:cNvPr>
          <p:cNvSpPr>
            <a:spLocks noGrp="1"/>
          </p:cNvSpPr>
          <p:nvPr>
            <p:ph type="body" idx="1"/>
          </p:nvPr>
        </p:nvSpPr>
        <p:spPr>
          <a:xfrm>
            <a:off x="1487488" y="4297776"/>
            <a:ext cx="5437187" cy="2010949"/>
          </a:xfrm>
        </p:spPr>
        <p:txBody>
          <a:bodyPr vert="horz" wrap="square" lIns="0" tIns="0" rIns="0" bIns="0" rtlCol="0">
            <a:normAutofit/>
          </a:bodyPr>
          <a:lstStyle/>
          <a:p>
            <a:pPr>
              <a:lnSpc>
                <a:spcPct val="100000"/>
              </a:lnSpc>
              <a:spcBef>
                <a:spcPts val="1000"/>
              </a:spcBef>
            </a:pPr>
            <a:r>
              <a:rPr lang="en-US" dirty="0">
                <a:solidFill>
                  <a:schemeClr val="tx1">
                    <a:alpha val="60000"/>
                  </a:schemeClr>
                </a:solidFill>
              </a:rPr>
              <a:t>How we will go around making this</a:t>
            </a:r>
          </a:p>
        </p:txBody>
      </p:sp>
      <p:sp>
        <p:nvSpPr>
          <p:cNvPr id="52" name="Freeform: Shape 51">
            <a:extLst>
              <a:ext uri="{FF2B5EF4-FFF2-40B4-BE49-F238E27FC236}">
                <a16:creationId xmlns:a16="http://schemas.microsoft.com/office/drawing/2014/main" id="{74033C2F-EE38-427C-97E3-08EAC8822A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1760"/>
            <a:ext cx="666497" cy="1080000"/>
          </a:xfrm>
          <a:custGeom>
            <a:avLst/>
            <a:gdLst>
              <a:gd name="connsiteX0" fmla="*/ 126497 w 666497"/>
              <a:gd name="connsiteY0" fmla="*/ 0 h 1080000"/>
              <a:gd name="connsiteX1" fmla="*/ 666497 w 666497"/>
              <a:gd name="connsiteY1" fmla="*/ 540000 h 1080000"/>
              <a:gd name="connsiteX2" fmla="*/ 126497 w 666497"/>
              <a:gd name="connsiteY2" fmla="*/ 1080000 h 1080000"/>
              <a:gd name="connsiteX3" fmla="*/ 17668 w 666497"/>
              <a:gd name="connsiteY3" fmla="*/ 1069029 h 1080000"/>
              <a:gd name="connsiteX4" fmla="*/ 0 w 666497"/>
              <a:gd name="connsiteY4" fmla="*/ 1063545 h 1080000"/>
              <a:gd name="connsiteX5" fmla="*/ 0 w 666497"/>
              <a:gd name="connsiteY5" fmla="*/ 16455 h 1080000"/>
              <a:gd name="connsiteX6" fmla="*/ 17668 w 666497"/>
              <a:gd name="connsiteY6" fmla="*/ 10971 h 1080000"/>
              <a:gd name="connsiteX7" fmla="*/ 126497 w 666497"/>
              <a:gd name="connsiteY7" fmla="*/ 0 h 10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6497" h="1080000">
                <a:moveTo>
                  <a:pt x="126497" y="0"/>
                </a:moveTo>
                <a:cubicBezTo>
                  <a:pt x="424731" y="0"/>
                  <a:pt x="666497" y="241766"/>
                  <a:pt x="666497" y="540000"/>
                </a:cubicBezTo>
                <a:cubicBezTo>
                  <a:pt x="666497" y="838234"/>
                  <a:pt x="424731" y="1080000"/>
                  <a:pt x="126497" y="1080000"/>
                </a:cubicBezTo>
                <a:cubicBezTo>
                  <a:pt x="89218" y="1080000"/>
                  <a:pt x="52821" y="1076222"/>
                  <a:pt x="17668" y="1069029"/>
                </a:cubicBezTo>
                <a:lnTo>
                  <a:pt x="0" y="1063545"/>
                </a:lnTo>
                <a:lnTo>
                  <a:pt x="0" y="16455"/>
                </a:lnTo>
                <a:lnTo>
                  <a:pt x="17668" y="10971"/>
                </a:lnTo>
                <a:cubicBezTo>
                  <a:pt x="52821" y="3778"/>
                  <a:pt x="89218" y="0"/>
                  <a:pt x="126497" y="0"/>
                </a:cubicBezTo>
                <a:close/>
              </a:path>
            </a:pathLst>
          </a:cu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4" name="Group 53">
            <a:extLst>
              <a:ext uri="{FF2B5EF4-FFF2-40B4-BE49-F238E27FC236}">
                <a16:creationId xmlns:a16="http://schemas.microsoft.com/office/drawing/2014/main" id="{22940903-7865-4026-879C-CC1ADF9116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34337" y="800983"/>
            <a:ext cx="4006800" cy="3788841"/>
            <a:chOff x="7762003" y="672385"/>
            <a:chExt cx="4006800" cy="3788841"/>
          </a:xfrm>
        </p:grpSpPr>
        <p:sp>
          <p:nvSpPr>
            <p:cNvPr id="55" name="Freeform: Shape 54">
              <a:extLst>
                <a:ext uri="{FF2B5EF4-FFF2-40B4-BE49-F238E27FC236}">
                  <a16:creationId xmlns:a16="http://schemas.microsoft.com/office/drawing/2014/main" id="{982D1BD3-FFA8-4027-A890-672FDD8F70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8528803" y="672385"/>
              <a:ext cx="3240000" cy="3788841"/>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508000" dist="203200" dir="9600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Oval 55">
              <a:extLst>
                <a:ext uri="{FF2B5EF4-FFF2-40B4-BE49-F238E27FC236}">
                  <a16:creationId xmlns:a16="http://schemas.microsoft.com/office/drawing/2014/main" id="{7BC5C6D9-8420-4B6F-A949-7B6565266B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8572003" y="180004"/>
              <a:ext cx="1620000" cy="3240000"/>
            </a:xfrm>
            <a:prstGeom prst="ellipse">
              <a:avLst/>
            </a:prstGeom>
            <a:gradFill>
              <a:gsLst>
                <a:gs pos="100000">
                  <a:schemeClr val="bg2">
                    <a:lumMod val="90000"/>
                    <a:lumOff val="10000"/>
                  </a:schemeClr>
                </a:gs>
                <a:gs pos="50000">
                  <a:schemeClr val="bg2">
                    <a:lumMod val="90000"/>
                    <a:lumOff val="10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58" name="Group 57">
            <a:extLst>
              <a:ext uri="{FF2B5EF4-FFF2-40B4-BE49-F238E27FC236}">
                <a16:creationId xmlns:a16="http://schemas.microsoft.com/office/drawing/2014/main" id="{E82CFC28-5F56-4F2C-A953-AB57C1CE5C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4386" y="5149126"/>
            <a:ext cx="762805" cy="734873"/>
            <a:chOff x="7950336" y="1300590"/>
            <a:chExt cx="762805" cy="734873"/>
          </a:xfrm>
        </p:grpSpPr>
        <p:sp>
          <p:nvSpPr>
            <p:cNvPr id="59" name="Freeform 5">
              <a:extLst>
                <a:ext uri="{FF2B5EF4-FFF2-40B4-BE49-F238E27FC236}">
                  <a16:creationId xmlns:a16="http://schemas.microsoft.com/office/drawing/2014/main" id="{492EB854-02D8-4A9E-8BA5-5FEE21DD09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0" name="Freeform 6">
              <a:extLst>
                <a:ext uri="{FF2B5EF4-FFF2-40B4-BE49-F238E27FC236}">
                  <a16:creationId xmlns:a16="http://schemas.microsoft.com/office/drawing/2014/main" id="{A1676C39-91DD-4843-8315-4285BA1E7E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1" name="Freeform 8">
              <a:extLst>
                <a:ext uri="{FF2B5EF4-FFF2-40B4-BE49-F238E27FC236}">
                  <a16:creationId xmlns:a16="http://schemas.microsoft.com/office/drawing/2014/main" id="{B339FEEC-A688-4A3E-BA2C-8FC738A8AF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366264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AC0596-9C16-47C1-89A9-C0EBB141022F}"/>
              </a:ext>
            </a:extLst>
          </p:cNvPr>
          <p:cNvSpPr>
            <a:spLocks noGrp="1"/>
          </p:cNvSpPr>
          <p:nvPr>
            <p:ph type="ctrTitle"/>
          </p:nvPr>
        </p:nvSpPr>
        <p:spPr>
          <a:xfrm>
            <a:off x="2909094" y="374707"/>
            <a:ext cx="6373812" cy="984885"/>
          </a:xfrm>
        </p:spPr>
        <p:txBody>
          <a:bodyPr wrap="square" anchor="ctr">
            <a:normAutofit/>
          </a:bodyPr>
          <a:lstStyle/>
          <a:p>
            <a:pPr algn="ctr"/>
            <a:r>
              <a:rPr lang="it-IT" sz="4800" dirty="0"/>
              <a:t>Feature Pyramid</a:t>
            </a:r>
          </a:p>
        </p:txBody>
      </p:sp>
      <p:sp>
        <p:nvSpPr>
          <p:cNvPr id="18" name="Rectangle 17">
            <a:extLst>
              <a:ext uri="{FF2B5EF4-FFF2-40B4-BE49-F238E27FC236}">
                <a16:creationId xmlns:a16="http://schemas.microsoft.com/office/drawing/2014/main" id="{5337EA23-6703-4C96-9EEB-A408CBDD6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2">
            <a:extLst>
              <a:ext uri="{FF2B5EF4-FFF2-40B4-BE49-F238E27FC236}">
                <a16:creationId xmlns:a16="http://schemas.microsoft.com/office/drawing/2014/main" id="{C57922F4-34D7-4CD0-B4D9-275DBE79C9AC}"/>
              </a:ext>
            </a:extLst>
          </p:cNvPr>
          <p:cNvSpPr txBox="1">
            <a:spLocks/>
          </p:cNvSpPr>
          <p:nvPr/>
        </p:nvSpPr>
        <p:spPr>
          <a:xfrm>
            <a:off x="6728723" y="2123477"/>
            <a:ext cx="3154153" cy="452082"/>
          </a:xfrm>
          <a:prstGeom prst="rect">
            <a:avLst/>
          </a:prstGeom>
        </p:spPr>
        <p:txBody>
          <a:bodyPr anchor="t"/>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None/>
            </a:pPr>
            <a:r>
              <a:rPr lang="en-US" dirty="0"/>
              <a:t>Abraham, Michael, Nicola</a:t>
            </a:r>
          </a:p>
        </p:txBody>
      </p:sp>
      <p:graphicFrame>
        <p:nvGraphicFramePr>
          <p:cNvPr id="11" name="Diagram 10">
            <a:extLst>
              <a:ext uri="{FF2B5EF4-FFF2-40B4-BE49-F238E27FC236}">
                <a16:creationId xmlns:a16="http://schemas.microsoft.com/office/drawing/2014/main" id="{A974E36E-ED56-406A-9EDB-C03D8B322F20}"/>
              </a:ext>
            </a:extLst>
          </p:cNvPr>
          <p:cNvGraphicFramePr/>
          <p:nvPr>
            <p:extLst>
              <p:ext uri="{D42A27DB-BD31-4B8C-83A1-F6EECF244321}">
                <p14:modId xmlns:p14="http://schemas.microsoft.com/office/powerpoint/2010/main" val="1711166338"/>
              </p:ext>
            </p:extLst>
          </p:nvPr>
        </p:nvGraphicFramePr>
        <p:xfrm>
          <a:off x="3846802" y="1734299"/>
          <a:ext cx="4341813" cy="34941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 name="Content Placeholder 2">
            <a:extLst>
              <a:ext uri="{FF2B5EF4-FFF2-40B4-BE49-F238E27FC236}">
                <a16:creationId xmlns:a16="http://schemas.microsoft.com/office/drawing/2014/main" id="{A63D6A00-9644-4761-9A69-CCCED1E92D77}"/>
              </a:ext>
            </a:extLst>
          </p:cNvPr>
          <p:cNvSpPr txBox="1">
            <a:spLocks/>
          </p:cNvSpPr>
          <p:nvPr/>
        </p:nvSpPr>
        <p:spPr>
          <a:xfrm>
            <a:off x="7376423" y="3255354"/>
            <a:ext cx="3154153" cy="452082"/>
          </a:xfrm>
          <a:prstGeom prst="rect">
            <a:avLst/>
          </a:prstGeom>
        </p:spPr>
        <p:txBody>
          <a:bodyPr anchor="t"/>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None/>
            </a:pPr>
            <a:r>
              <a:rPr lang="en-US" dirty="0"/>
              <a:t>Kieran, </a:t>
            </a:r>
            <a:r>
              <a:rPr lang="en-US" dirty="0" err="1"/>
              <a:t>Natan</a:t>
            </a:r>
            <a:endParaRPr lang="en-US" dirty="0"/>
          </a:p>
        </p:txBody>
      </p:sp>
      <p:sp>
        <p:nvSpPr>
          <p:cNvPr id="20" name="Content Placeholder 2">
            <a:extLst>
              <a:ext uri="{FF2B5EF4-FFF2-40B4-BE49-F238E27FC236}">
                <a16:creationId xmlns:a16="http://schemas.microsoft.com/office/drawing/2014/main" id="{AA42BABF-D53C-41A6-AAE6-75725689B7BC}"/>
              </a:ext>
            </a:extLst>
          </p:cNvPr>
          <p:cNvSpPr txBox="1">
            <a:spLocks/>
          </p:cNvSpPr>
          <p:nvPr/>
        </p:nvSpPr>
        <p:spPr>
          <a:xfrm>
            <a:off x="8085083" y="4288500"/>
            <a:ext cx="3154153" cy="452082"/>
          </a:xfrm>
          <a:prstGeom prst="rect">
            <a:avLst/>
          </a:prstGeom>
        </p:spPr>
        <p:txBody>
          <a:bodyPr anchor="t"/>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None/>
            </a:pPr>
            <a:r>
              <a:rPr lang="en-US" dirty="0"/>
              <a:t>Andrea</a:t>
            </a:r>
          </a:p>
        </p:txBody>
      </p:sp>
    </p:spTree>
    <p:extLst>
      <p:ext uri="{BB962C8B-B14F-4D97-AF65-F5344CB8AC3E}">
        <p14:creationId xmlns:p14="http://schemas.microsoft.com/office/powerpoint/2010/main" val="980422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5B704B2-9E4B-4C2C-AE48-6C57BA20F4A9}"/>
              </a:ext>
            </a:extLst>
          </p:cNvPr>
          <p:cNvSpPr txBox="1">
            <a:spLocks/>
          </p:cNvSpPr>
          <p:nvPr/>
        </p:nvSpPr>
        <p:spPr>
          <a:xfrm>
            <a:off x="2382362" y="478617"/>
            <a:ext cx="7427276" cy="984885"/>
          </a:xfrm>
          <a:prstGeom prst="rect">
            <a:avLst/>
          </a:prstGeom>
        </p:spPr>
        <p:txBody>
          <a:bodyPr wrap="square" anchor="ctr">
            <a:normAutofit fontScale="85000" lnSpcReduction="10000"/>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Oh shit, new pillar just dropped</a:t>
            </a:r>
          </a:p>
        </p:txBody>
      </p:sp>
      <p:sp>
        <p:nvSpPr>
          <p:cNvPr id="4" name="Content Placeholder 2">
            <a:extLst>
              <a:ext uri="{FF2B5EF4-FFF2-40B4-BE49-F238E27FC236}">
                <a16:creationId xmlns:a16="http://schemas.microsoft.com/office/drawing/2014/main" id="{E0EE0186-1347-4E34-AD24-21DA9D234F33}"/>
              </a:ext>
            </a:extLst>
          </p:cNvPr>
          <p:cNvSpPr txBox="1">
            <a:spLocks/>
          </p:cNvSpPr>
          <p:nvPr/>
        </p:nvSpPr>
        <p:spPr>
          <a:xfrm>
            <a:off x="857568" y="2438400"/>
            <a:ext cx="4798377" cy="3198762"/>
          </a:xfrm>
          <a:prstGeom prst="rect">
            <a:avLst/>
          </a:prstGeom>
        </p:spPr>
        <p:txBody>
          <a:bodyPr anchor="t"/>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All puzzles and mechanics must adhere to the themes of game development at the low-level interactions and puzzle designs space, in that any scenarios and puzzles designed must be contextualized within the realm of actual game bugs, how they can occur and the possible ways they can be fixed.</a:t>
            </a:r>
          </a:p>
        </p:txBody>
      </p:sp>
      <p:sp>
        <p:nvSpPr>
          <p:cNvPr id="5" name="Content Placeholder 2">
            <a:extLst>
              <a:ext uri="{FF2B5EF4-FFF2-40B4-BE49-F238E27FC236}">
                <a16:creationId xmlns:a16="http://schemas.microsoft.com/office/drawing/2014/main" id="{82DB72B6-BD57-4F10-B23A-A8C19C6D6B7F}"/>
              </a:ext>
            </a:extLst>
          </p:cNvPr>
          <p:cNvSpPr txBox="1">
            <a:spLocks/>
          </p:cNvSpPr>
          <p:nvPr/>
        </p:nvSpPr>
        <p:spPr>
          <a:xfrm>
            <a:off x="6536055" y="2438400"/>
            <a:ext cx="4798377" cy="3198762"/>
          </a:xfrm>
          <a:prstGeom prst="rect">
            <a:avLst/>
          </a:prstGeom>
        </p:spPr>
        <p:txBody>
          <a:bodyPr anchor="t"/>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“The primary player that would play our game is someone who has just played </a:t>
            </a:r>
            <a:r>
              <a:rPr lang="en-US" dirty="0" err="1"/>
              <a:t>rabbids</a:t>
            </a:r>
            <a:r>
              <a:rPr lang="en-US" dirty="0"/>
              <a:t> coding and enjoyed it but wants a deeper experience of exploring coding but within a game development context through a lower level of abstraction”</a:t>
            </a:r>
          </a:p>
        </p:txBody>
      </p:sp>
      <p:sp>
        <p:nvSpPr>
          <p:cNvPr id="6" name="Title 1">
            <a:extLst>
              <a:ext uri="{FF2B5EF4-FFF2-40B4-BE49-F238E27FC236}">
                <a16:creationId xmlns:a16="http://schemas.microsoft.com/office/drawing/2014/main" id="{FFF07187-F623-4E91-B7EC-43D28D2951A4}"/>
              </a:ext>
            </a:extLst>
          </p:cNvPr>
          <p:cNvSpPr txBox="1">
            <a:spLocks/>
          </p:cNvSpPr>
          <p:nvPr/>
        </p:nvSpPr>
        <p:spPr>
          <a:xfrm>
            <a:off x="1641316" y="1687038"/>
            <a:ext cx="3230880" cy="622299"/>
          </a:xfrm>
          <a:prstGeom prst="rect">
            <a:avLst/>
          </a:prstGeom>
        </p:spPr>
        <p:txBody>
          <a:bodyPr wrap="square" anchor="ctr">
            <a:normAutofit fontScale="47500" lnSpcReduction="20000"/>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r>
              <a:rPr lang="it-IT" dirty="0"/>
              <a:t>Game Development Bugs</a:t>
            </a:r>
          </a:p>
        </p:txBody>
      </p:sp>
      <p:sp>
        <p:nvSpPr>
          <p:cNvPr id="7" name="Title 1">
            <a:extLst>
              <a:ext uri="{FF2B5EF4-FFF2-40B4-BE49-F238E27FC236}">
                <a16:creationId xmlns:a16="http://schemas.microsoft.com/office/drawing/2014/main" id="{FDCB32B6-2701-42E6-B955-88022618F58F}"/>
              </a:ext>
            </a:extLst>
          </p:cNvPr>
          <p:cNvSpPr txBox="1">
            <a:spLocks/>
          </p:cNvSpPr>
          <p:nvPr/>
        </p:nvSpPr>
        <p:spPr>
          <a:xfrm>
            <a:off x="7319803" y="1687038"/>
            <a:ext cx="3230880" cy="622299"/>
          </a:xfrm>
          <a:prstGeom prst="rect">
            <a:avLst/>
          </a:prstGeom>
        </p:spPr>
        <p:txBody>
          <a:bodyPr wrap="square" anchor="ctr">
            <a:normAutofit fontScale="55000" lnSpcReduction="20000"/>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The target audience</a:t>
            </a:r>
          </a:p>
        </p:txBody>
      </p:sp>
    </p:spTree>
    <p:extLst>
      <p:ext uri="{BB962C8B-B14F-4D97-AF65-F5344CB8AC3E}">
        <p14:creationId xmlns:p14="http://schemas.microsoft.com/office/powerpoint/2010/main" val="2477027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F35D982-3C22-4CB8-86CE-719F7E7A5F8B}"/>
              </a:ext>
            </a:extLst>
          </p:cNvPr>
          <p:cNvGraphicFramePr/>
          <p:nvPr/>
        </p:nvGraphicFramePr>
        <p:xfrm>
          <a:off x="5466080" y="1757256"/>
          <a:ext cx="5918200" cy="39501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1">
            <a:extLst>
              <a:ext uri="{FF2B5EF4-FFF2-40B4-BE49-F238E27FC236}">
                <a16:creationId xmlns:a16="http://schemas.microsoft.com/office/drawing/2014/main" id="{C5B704B2-9E4B-4C2C-AE48-6C57BA20F4A9}"/>
              </a:ext>
            </a:extLst>
          </p:cNvPr>
          <p:cNvSpPr txBox="1">
            <a:spLocks/>
          </p:cNvSpPr>
          <p:nvPr/>
        </p:nvSpPr>
        <p:spPr>
          <a:xfrm>
            <a:off x="505144" y="412115"/>
            <a:ext cx="7427276" cy="984885"/>
          </a:xfrm>
          <a:prstGeom prst="rect">
            <a:avLst/>
          </a:prstGeom>
        </p:spPr>
        <p:txBody>
          <a:bodyPr wrap="square" anchor="ctr">
            <a:normAutofit fontScale="92500"/>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r>
              <a:rPr lang="it-IT" dirty="0"/>
              <a:t>The goal of this Vertical Slice</a:t>
            </a:r>
          </a:p>
        </p:txBody>
      </p:sp>
      <p:sp>
        <p:nvSpPr>
          <p:cNvPr id="4" name="Content Placeholder 2">
            <a:extLst>
              <a:ext uri="{FF2B5EF4-FFF2-40B4-BE49-F238E27FC236}">
                <a16:creationId xmlns:a16="http://schemas.microsoft.com/office/drawing/2014/main" id="{E0EE0186-1347-4E34-AD24-21DA9D234F33}"/>
              </a:ext>
            </a:extLst>
          </p:cNvPr>
          <p:cNvSpPr txBox="1">
            <a:spLocks/>
          </p:cNvSpPr>
          <p:nvPr/>
        </p:nvSpPr>
        <p:spPr>
          <a:xfrm>
            <a:off x="505143" y="1687038"/>
            <a:ext cx="4798377" cy="3950124"/>
          </a:xfrm>
          <a:prstGeom prst="rect">
            <a:avLst/>
          </a:prstGeom>
        </p:spPr>
        <p:txBody>
          <a:bodyPr anchor="t"/>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Logic Editing mechanic will be brought to a lower level</a:t>
            </a:r>
          </a:p>
          <a:p>
            <a:r>
              <a:rPr lang="en-US" dirty="0"/>
              <a:t>The “Full Game” would cover various aspects of Game Development</a:t>
            </a:r>
          </a:p>
          <a:p>
            <a:r>
              <a:rPr lang="en-US" dirty="0"/>
              <a:t>But for now, we need to focus on one aspect and get that right</a:t>
            </a:r>
          </a:p>
          <a:p>
            <a:r>
              <a:rPr lang="en-US" dirty="0"/>
              <a:t>The aspect that gives us an heads up is AI: better references, less work needs to be done in testing the formal elements of play</a:t>
            </a:r>
          </a:p>
        </p:txBody>
      </p:sp>
    </p:spTree>
    <p:extLst>
      <p:ext uri="{BB962C8B-B14F-4D97-AF65-F5344CB8AC3E}">
        <p14:creationId xmlns:p14="http://schemas.microsoft.com/office/powerpoint/2010/main" val="3297614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8" name="Freeform: Shape 3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Oval 3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4" name="Group 4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5" name="Freeform: Shape 44">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Freeform: Shape 45">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7" name="Oval 46">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Oval 47">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50" name="Rectangle 49">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BA3DDF-753C-4EC2-92B9-0BF671AA1C4C}"/>
              </a:ext>
            </a:extLst>
          </p:cNvPr>
          <p:cNvSpPr>
            <a:spLocks noGrp="1"/>
          </p:cNvSpPr>
          <p:nvPr>
            <p:ph type="title"/>
          </p:nvPr>
        </p:nvSpPr>
        <p:spPr>
          <a:xfrm>
            <a:off x="1487488" y="549275"/>
            <a:ext cx="5437187" cy="3456401"/>
          </a:xfrm>
        </p:spPr>
        <p:txBody>
          <a:bodyPr vert="horz" wrap="square" lIns="0" tIns="0" rIns="0" bIns="0" rtlCol="0" anchor="b" anchorCtr="0">
            <a:normAutofit/>
          </a:bodyPr>
          <a:lstStyle/>
          <a:p>
            <a:r>
              <a:rPr lang="en-US"/>
              <a:t>Golems</a:t>
            </a:r>
          </a:p>
        </p:txBody>
      </p:sp>
      <p:sp>
        <p:nvSpPr>
          <p:cNvPr id="3" name="Text Placeholder 2">
            <a:extLst>
              <a:ext uri="{FF2B5EF4-FFF2-40B4-BE49-F238E27FC236}">
                <a16:creationId xmlns:a16="http://schemas.microsoft.com/office/drawing/2014/main" id="{E4D4487D-55C6-4CD5-B8DF-513792048BE1}"/>
              </a:ext>
            </a:extLst>
          </p:cNvPr>
          <p:cNvSpPr>
            <a:spLocks noGrp="1"/>
          </p:cNvSpPr>
          <p:nvPr>
            <p:ph type="body" idx="1"/>
          </p:nvPr>
        </p:nvSpPr>
        <p:spPr>
          <a:xfrm>
            <a:off x="1487488" y="4297776"/>
            <a:ext cx="5437187" cy="2010949"/>
          </a:xfrm>
        </p:spPr>
        <p:txBody>
          <a:bodyPr vert="horz" wrap="square" lIns="0" tIns="0" rIns="0" bIns="0" rtlCol="0">
            <a:normAutofit/>
          </a:bodyPr>
          <a:lstStyle/>
          <a:p>
            <a:pPr>
              <a:lnSpc>
                <a:spcPct val="100000"/>
              </a:lnSpc>
              <a:spcBef>
                <a:spcPts val="1000"/>
              </a:spcBef>
            </a:pPr>
            <a:r>
              <a:rPr lang="en-US" dirty="0">
                <a:solidFill>
                  <a:schemeClr val="tx1">
                    <a:alpha val="60000"/>
                  </a:schemeClr>
                </a:solidFill>
              </a:rPr>
              <a:t>Inanimate creatures controlled by the Logic Editing mechanic</a:t>
            </a:r>
          </a:p>
        </p:txBody>
      </p:sp>
      <p:sp>
        <p:nvSpPr>
          <p:cNvPr id="52" name="Freeform: Shape 51">
            <a:extLst>
              <a:ext uri="{FF2B5EF4-FFF2-40B4-BE49-F238E27FC236}">
                <a16:creationId xmlns:a16="http://schemas.microsoft.com/office/drawing/2014/main" id="{74033C2F-EE38-427C-97E3-08EAC8822A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1760"/>
            <a:ext cx="666497" cy="1080000"/>
          </a:xfrm>
          <a:custGeom>
            <a:avLst/>
            <a:gdLst>
              <a:gd name="connsiteX0" fmla="*/ 126497 w 666497"/>
              <a:gd name="connsiteY0" fmla="*/ 0 h 1080000"/>
              <a:gd name="connsiteX1" fmla="*/ 666497 w 666497"/>
              <a:gd name="connsiteY1" fmla="*/ 540000 h 1080000"/>
              <a:gd name="connsiteX2" fmla="*/ 126497 w 666497"/>
              <a:gd name="connsiteY2" fmla="*/ 1080000 h 1080000"/>
              <a:gd name="connsiteX3" fmla="*/ 17668 w 666497"/>
              <a:gd name="connsiteY3" fmla="*/ 1069029 h 1080000"/>
              <a:gd name="connsiteX4" fmla="*/ 0 w 666497"/>
              <a:gd name="connsiteY4" fmla="*/ 1063545 h 1080000"/>
              <a:gd name="connsiteX5" fmla="*/ 0 w 666497"/>
              <a:gd name="connsiteY5" fmla="*/ 16455 h 1080000"/>
              <a:gd name="connsiteX6" fmla="*/ 17668 w 666497"/>
              <a:gd name="connsiteY6" fmla="*/ 10971 h 1080000"/>
              <a:gd name="connsiteX7" fmla="*/ 126497 w 666497"/>
              <a:gd name="connsiteY7" fmla="*/ 0 h 10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6497" h="1080000">
                <a:moveTo>
                  <a:pt x="126497" y="0"/>
                </a:moveTo>
                <a:cubicBezTo>
                  <a:pt x="424731" y="0"/>
                  <a:pt x="666497" y="241766"/>
                  <a:pt x="666497" y="540000"/>
                </a:cubicBezTo>
                <a:cubicBezTo>
                  <a:pt x="666497" y="838234"/>
                  <a:pt x="424731" y="1080000"/>
                  <a:pt x="126497" y="1080000"/>
                </a:cubicBezTo>
                <a:cubicBezTo>
                  <a:pt x="89218" y="1080000"/>
                  <a:pt x="52821" y="1076222"/>
                  <a:pt x="17668" y="1069029"/>
                </a:cubicBezTo>
                <a:lnTo>
                  <a:pt x="0" y="1063545"/>
                </a:lnTo>
                <a:lnTo>
                  <a:pt x="0" y="16455"/>
                </a:lnTo>
                <a:lnTo>
                  <a:pt x="17668" y="10971"/>
                </a:lnTo>
                <a:cubicBezTo>
                  <a:pt x="52821" y="3778"/>
                  <a:pt x="89218" y="0"/>
                  <a:pt x="126497" y="0"/>
                </a:cubicBezTo>
                <a:close/>
              </a:path>
            </a:pathLst>
          </a:cu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4" name="Group 53">
            <a:extLst>
              <a:ext uri="{FF2B5EF4-FFF2-40B4-BE49-F238E27FC236}">
                <a16:creationId xmlns:a16="http://schemas.microsoft.com/office/drawing/2014/main" id="{22940903-7865-4026-879C-CC1ADF9116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34337" y="800983"/>
            <a:ext cx="4006800" cy="3788841"/>
            <a:chOff x="7762003" y="672385"/>
            <a:chExt cx="4006800" cy="3788841"/>
          </a:xfrm>
        </p:grpSpPr>
        <p:sp>
          <p:nvSpPr>
            <p:cNvPr id="55" name="Freeform: Shape 54">
              <a:extLst>
                <a:ext uri="{FF2B5EF4-FFF2-40B4-BE49-F238E27FC236}">
                  <a16:creationId xmlns:a16="http://schemas.microsoft.com/office/drawing/2014/main" id="{982D1BD3-FFA8-4027-A890-672FDD8F70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8528803" y="672385"/>
              <a:ext cx="3240000" cy="3788841"/>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508000" dist="203200" dir="9600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Oval 55">
              <a:extLst>
                <a:ext uri="{FF2B5EF4-FFF2-40B4-BE49-F238E27FC236}">
                  <a16:creationId xmlns:a16="http://schemas.microsoft.com/office/drawing/2014/main" id="{7BC5C6D9-8420-4B6F-A949-7B6565266B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8572003" y="180004"/>
              <a:ext cx="1620000" cy="3240000"/>
            </a:xfrm>
            <a:prstGeom prst="ellipse">
              <a:avLst/>
            </a:prstGeom>
            <a:gradFill>
              <a:gsLst>
                <a:gs pos="100000">
                  <a:schemeClr val="bg2">
                    <a:lumMod val="90000"/>
                    <a:lumOff val="10000"/>
                  </a:schemeClr>
                </a:gs>
                <a:gs pos="50000">
                  <a:schemeClr val="bg2">
                    <a:lumMod val="90000"/>
                    <a:lumOff val="10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58" name="Group 57">
            <a:extLst>
              <a:ext uri="{FF2B5EF4-FFF2-40B4-BE49-F238E27FC236}">
                <a16:creationId xmlns:a16="http://schemas.microsoft.com/office/drawing/2014/main" id="{E82CFC28-5F56-4F2C-A953-AB57C1CE5C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4386" y="5149126"/>
            <a:ext cx="762805" cy="734873"/>
            <a:chOff x="7950336" y="1300590"/>
            <a:chExt cx="762805" cy="734873"/>
          </a:xfrm>
        </p:grpSpPr>
        <p:sp>
          <p:nvSpPr>
            <p:cNvPr id="59" name="Freeform 5">
              <a:extLst>
                <a:ext uri="{FF2B5EF4-FFF2-40B4-BE49-F238E27FC236}">
                  <a16:creationId xmlns:a16="http://schemas.microsoft.com/office/drawing/2014/main" id="{492EB854-02D8-4A9E-8BA5-5FEE21DD09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0" name="Freeform 6">
              <a:extLst>
                <a:ext uri="{FF2B5EF4-FFF2-40B4-BE49-F238E27FC236}">
                  <a16:creationId xmlns:a16="http://schemas.microsoft.com/office/drawing/2014/main" id="{A1676C39-91DD-4843-8315-4285BA1E7E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1" name="Freeform 8">
              <a:extLst>
                <a:ext uri="{FF2B5EF4-FFF2-40B4-BE49-F238E27FC236}">
                  <a16:creationId xmlns:a16="http://schemas.microsoft.com/office/drawing/2014/main" id="{B339FEEC-A688-4A3E-BA2C-8FC738A8AF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9067656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a:extLst>
              <a:ext uri="{FF2B5EF4-FFF2-40B4-BE49-F238E27FC236}">
                <a16:creationId xmlns:a16="http://schemas.microsoft.com/office/drawing/2014/main" id="{69FB971D-8140-42E9-B77D-977B5E8E9CFA}"/>
              </a:ext>
            </a:extLst>
          </p:cNvPr>
          <p:cNvSpPr txBox="1">
            <a:spLocks/>
          </p:cNvSpPr>
          <p:nvPr/>
        </p:nvSpPr>
        <p:spPr>
          <a:xfrm>
            <a:off x="356061" y="1375310"/>
            <a:ext cx="11479875" cy="624841"/>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When active, Golems have a specific color like red or green.</a:t>
            </a:r>
          </a:p>
        </p:txBody>
      </p:sp>
      <p:sp>
        <p:nvSpPr>
          <p:cNvPr id="31" name="Title 1">
            <a:extLst>
              <a:ext uri="{FF2B5EF4-FFF2-40B4-BE49-F238E27FC236}">
                <a16:creationId xmlns:a16="http://schemas.microsoft.com/office/drawing/2014/main" id="{6EB2D364-D328-4462-AA08-684E28EE4698}"/>
              </a:ext>
            </a:extLst>
          </p:cNvPr>
          <p:cNvSpPr txBox="1">
            <a:spLocks/>
          </p:cNvSpPr>
          <p:nvPr/>
        </p:nvSpPr>
        <p:spPr>
          <a:xfrm>
            <a:off x="2909093" y="548707"/>
            <a:ext cx="6373812" cy="851026"/>
          </a:xfrm>
          <a:prstGeom prst="rect">
            <a:avLst/>
          </a:prstGeom>
        </p:spPr>
        <p:txBody>
          <a:bodyPr wrap="square" anchor="ctr">
            <a:normAutofit/>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Golems are color coded</a:t>
            </a:r>
          </a:p>
        </p:txBody>
      </p:sp>
      <p:pic>
        <p:nvPicPr>
          <p:cNvPr id="3" name="Picture 2">
            <a:extLst>
              <a:ext uri="{FF2B5EF4-FFF2-40B4-BE49-F238E27FC236}">
                <a16:creationId xmlns:a16="http://schemas.microsoft.com/office/drawing/2014/main" id="{55F5477B-42D3-4557-8F93-B98951BDAE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6519" y="2611023"/>
            <a:ext cx="1586406" cy="1649860"/>
          </a:xfrm>
          <a:prstGeom prst="rect">
            <a:avLst/>
          </a:prstGeom>
        </p:spPr>
      </p:pic>
      <p:pic>
        <p:nvPicPr>
          <p:cNvPr id="5" name="Picture 4">
            <a:extLst>
              <a:ext uri="{FF2B5EF4-FFF2-40B4-BE49-F238E27FC236}">
                <a16:creationId xmlns:a16="http://schemas.microsoft.com/office/drawing/2014/main" id="{41A69C47-30AE-4883-906D-AD2188A87C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3248" y="2605796"/>
            <a:ext cx="1592233" cy="1655087"/>
          </a:xfrm>
          <a:prstGeom prst="rect">
            <a:avLst/>
          </a:prstGeom>
        </p:spPr>
      </p:pic>
      <p:pic>
        <p:nvPicPr>
          <p:cNvPr id="7" name="Picture 6" descr="A picture containing logo&#10;&#10;Description automatically generated">
            <a:extLst>
              <a:ext uri="{FF2B5EF4-FFF2-40B4-BE49-F238E27FC236}">
                <a16:creationId xmlns:a16="http://schemas.microsoft.com/office/drawing/2014/main" id="{7B7AF3B3-CF07-4B78-9585-601FBEA31E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0442" y="2605796"/>
            <a:ext cx="1729770" cy="1646408"/>
          </a:xfrm>
          <a:prstGeom prst="rect">
            <a:avLst/>
          </a:prstGeom>
        </p:spPr>
      </p:pic>
      <p:sp>
        <p:nvSpPr>
          <p:cNvPr id="8" name="Content Placeholder 2">
            <a:extLst>
              <a:ext uri="{FF2B5EF4-FFF2-40B4-BE49-F238E27FC236}">
                <a16:creationId xmlns:a16="http://schemas.microsoft.com/office/drawing/2014/main" id="{65330D81-55EB-499C-82EA-83960C9CC669}"/>
              </a:ext>
            </a:extLst>
          </p:cNvPr>
          <p:cNvSpPr txBox="1">
            <a:spLocks/>
          </p:cNvSpPr>
          <p:nvPr/>
        </p:nvSpPr>
        <p:spPr>
          <a:xfrm>
            <a:off x="1004124" y="4448693"/>
            <a:ext cx="2991196" cy="522317"/>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Green Golem</a:t>
            </a:r>
          </a:p>
        </p:txBody>
      </p:sp>
      <p:sp>
        <p:nvSpPr>
          <p:cNvPr id="9" name="Content Placeholder 2">
            <a:extLst>
              <a:ext uri="{FF2B5EF4-FFF2-40B4-BE49-F238E27FC236}">
                <a16:creationId xmlns:a16="http://schemas.microsoft.com/office/drawing/2014/main" id="{4604900C-F703-4A05-8E02-8B01B695078A}"/>
              </a:ext>
            </a:extLst>
          </p:cNvPr>
          <p:cNvSpPr txBox="1">
            <a:spLocks/>
          </p:cNvSpPr>
          <p:nvPr/>
        </p:nvSpPr>
        <p:spPr>
          <a:xfrm>
            <a:off x="4759729" y="4448692"/>
            <a:ext cx="2991196" cy="522317"/>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Red Golem</a:t>
            </a:r>
          </a:p>
        </p:txBody>
      </p:sp>
      <p:sp>
        <p:nvSpPr>
          <p:cNvPr id="10" name="Content Placeholder 2">
            <a:extLst>
              <a:ext uri="{FF2B5EF4-FFF2-40B4-BE49-F238E27FC236}">
                <a16:creationId xmlns:a16="http://schemas.microsoft.com/office/drawing/2014/main" id="{E005716A-9DA1-4776-BF6D-35F2DDE31B99}"/>
              </a:ext>
            </a:extLst>
          </p:cNvPr>
          <p:cNvSpPr txBox="1">
            <a:spLocks/>
          </p:cNvSpPr>
          <p:nvPr/>
        </p:nvSpPr>
        <p:spPr>
          <a:xfrm>
            <a:off x="8196682" y="4448691"/>
            <a:ext cx="2991196" cy="522317"/>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Black/Deactivated Golem</a:t>
            </a:r>
          </a:p>
        </p:txBody>
      </p:sp>
    </p:spTree>
    <p:extLst>
      <p:ext uri="{BB962C8B-B14F-4D97-AF65-F5344CB8AC3E}">
        <p14:creationId xmlns:p14="http://schemas.microsoft.com/office/powerpoint/2010/main" val="441607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a:extLst>
              <a:ext uri="{FF2B5EF4-FFF2-40B4-BE49-F238E27FC236}">
                <a16:creationId xmlns:a16="http://schemas.microsoft.com/office/drawing/2014/main" id="{69FB971D-8140-42E9-B77D-977B5E8E9CFA}"/>
              </a:ext>
            </a:extLst>
          </p:cNvPr>
          <p:cNvSpPr txBox="1">
            <a:spLocks/>
          </p:cNvSpPr>
          <p:nvPr/>
        </p:nvSpPr>
        <p:spPr>
          <a:xfrm>
            <a:off x="2873251" y="1458438"/>
            <a:ext cx="6764151" cy="624841"/>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When a player edits the logic of a Golem, the change propagates to all Golems of the same color</a:t>
            </a:r>
          </a:p>
        </p:txBody>
      </p:sp>
      <p:sp>
        <p:nvSpPr>
          <p:cNvPr id="31" name="Title 1">
            <a:extLst>
              <a:ext uri="{FF2B5EF4-FFF2-40B4-BE49-F238E27FC236}">
                <a16:creationId xmlns:a16="http://schemas.microsoft.com/office/drawing/2014/main" id="{6EB2D364-D328-4462-AA08-684E28EE4698}"/>
              </a:ext>
            </a:extLst>
          </p:cNvPr>
          <p:cNvSpPr txBox="1">
            <a:spLocks/>
          </p:cNvSpPr>
          <p:nvPr/>
        </p:nvSpPr>
        <p:spPr>
          <a:xfrm>
            <a:off x="2909093" y="548707"/>
            <a:ext cx="6373812" cy="851026"/>
          </a:xfrm>
          <a:prstGeom prst="rect">
            <a:avLst/>
          </a:prstGeom>
        </p:spPr>
        <p:txBody>
          <a:bodyPr wrap="square" anchor="ctr">
            <a:normAutofit/>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 Shared Logic</a:t>
            </a:r>
          </a:p>
        </p:txBody>
      </p:sp>
      <p:pic>
        <p:nvPicPr>
          <p:cNvPr id="3" name="Picture 2">
            <a:extLst>
              <a:ext uri="{FF2B5EF4-FFF2-40B4-BE49-F238E27FC236}">
                <a16:creationId xmlns:a16="http://schemas.microsoft.com/office/drawing/2014/main" id="{55F5477B-42D3-4557-8F93-B98951BDAE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9349" y="3758492"/>
            <a:ext cx="809830" cy="842222"/>
          </a:xfrm>
          <a:prstGeom prst="rect">
            <a:avLst/>
          </a:prstGeom>
        </p:spPr>
      </p:pic>
      <p:sp>
        <p:nvSpPr>
          <p:cNvPr id="8" name="Content Placeholder 2">
            <a:extLst>
              <a:ext uri="{FF2B5EF4-FFF2-40B4-BE49-F238E27FC236}">
                <a16:creationId xmlns:a16="http://schemas.microsoft.com/office/drawing/2014/main" id="{65330D81-55EB-499C-82EA-83960C9CC669}"/>
              </a:ext>
            </a:extLst>
          </p:cNvPr>
          <p:cNvSpPr txBox="1">
            <a:spLocks/>
          </p:cNvSpPr>
          <p:nvPr/>
        </p:nvSpPr>
        <p:spPr>
          <a:xfrm>
            <a:off x="1179156" y="4778185"/>
            <a:ext cx="2960386" cy="1193954"/>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If the player assigns the “Move” Code Block to a Green Golem</a:t>
            </a:r>
          </a:p>
        </p:txBody>
      </p:sp>
      <p:sp>
        <p:nvSpPr>
          <p:cNvPr id="2" name="Oval 1">
            <a:extLst>
              <a:ext uri="{FF2B5EF4-FFF2-40B4-BE49-F238E27FC236}">
                <a16:creationId xmlns:a16="http://schemas.microsoft.com/office/drawing/2014/main" id="{F632EB04-9EAA-4C20-BB5C-2E910788F0AA}"/>
              </a:ext>
            </a:extLst>
          </p:cNvPr>
          <p:cNvSpPr/>
          <p:nvPr/>
        </p:nvSpPr>
        <p:spPr>
          <a:xfrm>
            <a:off x="1651462" y="3842937"/>
            <a:ext cx="809830" cy="673331"/>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it-IT" sz="1100" dirty="0"/>
              <a:t>Player</a:t>
            </a:r>
          </a:p>
        </p:txBody>
      </p:sp>
      <p:sp>
        <p:nvSpPr>
          <p:cNvPr id="4" name="Rectangle 3">
            <a:extLst>
              <a:ext uri="{FF2B5EF4-FFF2-40B4-BE49-F238E27FC236}">
                <a16:creationId xmlns:a16="http://schemas.microsoft.com/office/drawing/2014/main" id="{BEFFCCD8-6776-4125-9688-99D14E9BE3A4}"/>
              </a:ext>
            </a:extLst>
          </p:cNvPr>
          <p:cNvSpPr/>
          <p:nvPr/>
        </p:nvSpPr>
        <p:spPr>
          <a:xfrm>
            <a:off x="3779520" y="4091940"/>
            <a:ext cx="3975100" cy="45719"/>
          </a:xfrm>
          <a:prstGeom prst="rect">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it-IT"/>
          </a:p>
        </p:txBody>
      </p:sp>
      <p:pic>
        <p:nvPicPr>
          <p:cNvPr id="12" name="Picture 11">
            <a:extLst>
              <a:ext uri="{FF2B5EF4-FFF2-40B4-BE49-F238E27FC236}">
                <a16:creationId xmlns:a16="http://schemas.microsoft.com/office/drawing/2014/main" id="{0411C693-0767-4058-9C0F-DEF2D326F8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9529" y="2276545"/>
            <a:ext cx="809830" cy="842222"/>
          </a:xfrm>
          <a:prstGeom prst="rect">
            <a:avLst/>
          </a:prstGeom>
        </p:spPr>
      </p:pic>
      <p:pic>
        <p:nvPicPr>
          <p:cNvPr id="13" name="Picture 12">
            <a:extLst>
              <a:ext uri="{FF2B5EF4-FFF2-40B4-BE49-F238E27FC236}">
                <a16:creationId xmlns:a16="http://schemas.microsoft.com/office/drawing/2014/main" id="{0092BC95-3EAC-4AA3-94D4-E51C9A6EB9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9529" y="3693688"/>
            <a:ext cx="809830" cy="842222"/>
          </a:xfrm>
          <a:prstGeom prst="rect">
            <a:avLst/>
          </a:prstGeom>
        </p:spPr>
      </p:pic>
      <p:pic>
        <p:nvPicPr>
          <p:cNvPr id="14" name="Picture 13">
            <a:extLst>
              <a:ext uri="{FF2B5EF4-FFF2-40B4-BE49-F238E27FC236}">
                <a16:creationId xmlns:a16="http://schemas.microsoft.com/office/drawing/2014/main" id="{96CCD2A7-832A-4D67-8065-C9A3FB1BC3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15072" y="5110831"/>
            <a:ext cx="809830" cy="842222"/>
          </a:xfrm>
          <a:prstGeom prst="rect">
            <a:avLst/>
          </a:prstGeom>
        </p:spPr>
      </p:pic>
      <p:sp>
        <p:nvSpPr>
          <p:cNvPr id="15" name="Rectangle 14">
            <a:extLst>
              <a:ext uri="{FF2B5EF4-FFF2-40B4-BE49-F238E27FC236}">
                <a16:creationId xmlns:a16="http://schemas.microsoft.com/office/drawing/2014/main" id="{62C0529A-5458-4261-9468-5529386406AA}"/>
              </a:ext>
            </a:extLst>
          </p:cNvPr>
          <p:cNvSpPr/>
          <p:nvPr/>
        </p:nvSpPr>
        <p:spPr>
          <a:xfrm rot="16200000">
            <a:off x="4059653" y="4083603"/>
            <a:ext cx="2882705" cy="59689"/>
          </a:xfrm>
          <a:prstGeom prst="rect">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it-IT"/>
          </a:p>
        </p:txBody>
      </p:sp>
      <p:sp>
        <p:nvSpPr>
          <p:cNvPr id="16" name="Rectangle 15">
            <a:extLst>
              <a:ext uri="{FF2B5EF4-FFF2-40B4-BE49-F238E27FC236}">
                <a16:creationId xmlns:a16="http://schemas.microsoft.com/office/drawing/2014/main" id="{C7270C50-F1FE-49C9-811C-E8C0278B8D4A}"/>
              </a:ext>
            </a:extLst>
          </p:cNvPr>
          <p:cNvSpPr/>
          <p:nvPr/>
        </p:nvSpPr>
        <p:spPr>
          <a:xfrm>
            <a:off x="5471160" y="2674796"/>
            <a:ext cx="2283460" cy="45719"/>
          </a:xfrm>
          <a:prstGeom prst="rect">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it-IT"/>
          </a:p>
        </p:txBody>
      </p:sp>
      <p:sp>
        <p:nvSpPr>
          <p:cNvPr id="18" name="Rectangle 17">
            <a:extLst>
              <a:ext uri="{FF2B5EF4-FFF2-40B4-BE49-F238E27FC236}">
                <a16:creationId xmlns:a16="http://schemas.microsoft.com/office/drawing/2014/main" id="{05316858-E4E6-4DF6-8A0D-DDDAC53993E3}"/>
              </a:ext>
            </a:extLst>
          </p:cNvPr>
          <p:cNvSpPr/>
          <p:nvPr/>
        </p:nvSpPr>
        <p:spPr>
          <a:xfrm>
            <a:off x="5471160" y="5509082"/>
            <a:ext cx="2283460" cy="45719"/>
          </a:xfrm>
          <a:prstGeom prst="rect">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it-IT"/>
          </a:p>
        </p:txBody>
      </p:sp>
      <p:sp>
        <p:nvSpPr>
          <p:cNvPr id="6" name="Isosceles Triangle 5">
            <a:extLst>
              <a:ext uri="{FF2B5EF4-FFF2-40B4-BE49-F238E27FC236}">
                <a16:creationId xmlns:a16="http://schemas.microsoft.com/office/drawing/2014/main" id="{665D53F4-FEB4-4EE2-A14A-E320B3450374}"/>
              </a:ext>
            </a:extLst>
          </p:cNvPr>
          <p:cNvSpPr/>
          <p:nvPr/>
        </p:nvSpPr>
        <p:spPr>
          <a:xfrm rot="5400000">
            <a:off x="7694660" y="2595262"/>
            <a:ext cx="179864" cy="204787"/>
          </a:xfrm>
          <a:prstGeom prst="triangle">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a:p>
        </p:txBody>
      </p:sp>
      <p:sp>
        <p:nvSpPr>
          <p:cNvPr id="20" name="Isosceles Triangle 19">
            <a:extLst>
              <a:ext uri="{FF2B5EF4-FFF2-40B4-BE49-F238E27FC236}">
                <a16:creationId xmlns:a16="http://schemas.microsoft.com/office/drawing/2014/main" id="{41A6781C-F134-461D-B6DE-708F24E7EF14}"/>
              </a:ext>
            </a:extLst>
          </p:cNvPr>
          <p:cNvSpPr/>
          <p:nvPr/>
        </p:nvSpPr>
        <p:spPr>
          <a:xfrm rot="5400000">
            <a:off x="7717203" y="4012406"/>
            <a:ext cx="179864" cy="204787"/>
          </a:xfrm>
          <a:prstGeom prst="triangle">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a:p>
        </p:txBody>
      </p:sp>
      <p:sp>
        <p:nvSpPr>
          <p:cNvPr id="21" name="Isosceles Triangle 20">
            <a:extLst>
              <a:ext uri="{FF2B5EF4-FFF2-40B4-BE49-F238E27FC236}">
                <a16:creationId xmlns:a16="http://schemas.microsoft.com/office/drawing/2014/main" id="{CC2E1300-C6E6-4EEC-A922-9878CB535C33}"/>
              </a:ext>
            </a:extLst>
          </p:cNvPr>
          <p:cNvSpPr/>
          <p:nvPr/>
        </p:nvSpPr>
        <p:spPr>
          <a:xfrm rot="5400000">
            <a:off x="7739746" y="5429550"/>
            <a:ext cx="179864" cy="204787"/>
          </a:xfrm>
          <a:prstGeom prst="triangle">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it-IT"/>
          </a:p>
        </p:txBody>
      </p:sp>
      <p:sp>
        <p:nvSpPr>
          <p:cNvPr id="22" name="Content Placeholder 2">
            <a:extLst>
              <a:ext uri="{FF2B5EF4-FFF2-40B4-BE49-F238E27FC236}">
                <a16:creationId xmlns:a16="http://schemas.microsoft.com/office/drawing/2014/main" id="{3B92E1E4-ECC6-4227-A2D3-F3CF3BEE0133}"/>
              </a:ext>
            </a:extLst>
          </p:cNvPr>
          <p:cNvSpPr txBox="1">
            <a:spLocks/>
          </p:cNvSpPr>
          <p:nvPr/>
        </p:nvSpPr>
        <p:spPr>
          <a:xfrm>
            <a:off x="8907147" y="2479650"/>
            <a:ext cx="2191458" cy="3399904"/>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All the other Green Golems in the scene will also have a “Move” Code Block </a:t>
            </a:r>
          </a:p>
        </p:txBody>
      </p:sp>
    </p:spTree>
    <p:extLst>
      <p:ext uri="{BB962C8B-B14F-4D97-AF65-F5344CB8AC3E}">
        <p14:creationId xmlns:p14="http://schemas.microsoft.com/office/powerpoint/2010/main" val="3878136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a:extLst>
              <a:ext uri="{FF2B5EF4-FFF2-40B4-BE49-F238E27FC236}">
                <a16:creationId xmlns:a16="http://schemas.microsoft.com/office/drawing/2014/main" id="{69FB971D-8140-42E9-B77D-977B5E8E9CFA}"/>
              </a:ext>
            </a:extLst>
          </p:cNvPr>
          <p:cNvSpPr txBox="1">
            <a:spLocks/>
          </p:cNvSpPr>
          <p:nvPr/>
        </p:nvSpPr>
        <p:spPr>
          <a:xfrm>
            <a:off x="356061" y="1375310"/>
            <a:ext cx="11479875" cy="624841"/>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These are the blocks that the player can use on a golem to control it</a:t>
            </a:r>
          </a:p>
        </p:txBody>
      </p:sp>
      <p:sp>
        <p:nvSpPr>
          <p:cNvPr id="31" name="Title 1">
            <a:extLst>
              <a:ext uri="{FF2B5EF4-FFF2-40B4-BE49-F238E27FC236}">
                <a16:creationId xmlns:a16="http://schemas.microsoft.com/office/drawing/2014/main" id="{6EB2D364-D328-4462-AA08-684E28EE4698}"/>
              </a:ext>
            </a:extLst>
          </p:cNvPr>
          <p:cNvSpPr txBox="1">
            <a:spLocks/>
          </p:cNvSpPr>
          <p:nvPr/>
        </p:nvSpPr>
        <p:spPr>
          <a:xfrm>
            <a:off x="2909093" y="548707"/>
            <a:ext cx="6373812" cy="851026"/>
          </a:xfrm>
          <a:prstGeom prst="rect">
            <a:avLst/>
          </a:prstGeom>
        </p:spPr>
        <p:txBody>
          <a:bodyPr wrap="square" anchor="ctr">
            <a:normAutofit/>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Golem «Action» Blocks</a:t>
            </a:r>
          </a:p>
        </p:txBody>
      </p:sp>
      <p:sp>
        <p:nvSpPr>
          <p:cNvPr id="8" name="Content Placeholder 2">
            <a:extLst>
              <a:ext uri="{FF2B5EF4-FFF2-40B4-BE49-F238E27FC236}">
                <a16:creationId xmlns:a16="http://schemas.microsoft.com/office/drawing/2014/main" id="{65330D81-55EB-499C-82EA-83960C9CC669}"/>
              </a:ext>
            </a:extLst>
          </p:cNvPr>
          <p:cNvSpPr txBox="1">
            <a:spLocks/>
          </p:cNvSpPr>
          <p:nvPr/>
        </p:nvSpPr>
        <p:spPr>
          <a:xfrm>
            <a:off x="919911" y="3211441"/>
            <a:ext cx="1012625" cy="522317"/>
          </a:xfrm>
          <a:prstGeom prst="rect">
            <a:avLst/>
          </a:prstGeom>
        </p:spPr>
        <p:style>
          <a:lnRef idx="3">
            <a:schemeClr val="lt1"/>
          </a:lnRef>
          <a:fillRef idx="1">
            <a:schemeClr val="accent2"/>
          </a:fillRef>
          <a:effectRef idx="1">
            <a:schemeClr val="accent2"/>
          </a:effectRef>
          <a:fontRef idx="minor">
            <a:schemeClr val="lt1"/>
          </a:fontRef>
        </p:style>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95000"/>
                    <a:lumOff val="5000"/>
                    <a:alpha val="60000"/>
                  </a:schemeClr>
                </a:solidFill>
              </a:rPr>
              <a:t>Move</a:t>
            </a:r>
          </a:p>
        </p:txBody>
      </p:sp>
      <p:sp>
        <p:nvSpPr>
          <p:cNvPr id="10" name="Content Placeholder 2">
            <a:extLst>
              <a:ext uri="{FF2B5EF4-FFF2-40B4-BE49-F238E27FC236}">
                <a16:creationId xmlns:a16="http://schemas.microsoft.com/office/drawing/2014/main" id="{E005716A-9DA1-4776-BF6D-35F2DDE31B99}"/>
              </a:ext>
            </a:extLst>
          </p:cNvPr>
          <p:cNvSpPr txBox="1">
            <a:spLocks/>
          </p:cNvSpPr>
          <p:nvPr/>
        </p:nvSpPr>
        <p:spPr>
          <a:xfrm>
            <a:off x="791237" y="5793206"/>
            <a:ext cx="2991196" cy="522317"/>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The Golem moves one tile in the specified direction</a:t>
            </a:r>
          </a:p>
        </p:txBody>
      </p:sp>
      <p:sp>
        <p:nvSpPr>
          <p:cNvPr id="11" name="Title 1">
            <a:extLst>
              <a:ext uri="{FF2B5EF4-FFF2-40B4-BE49-F238E27FC236}">
                <a16:creationId xmlns:a16="http://schemas.microsoft.com/office/drawing/2014/main" id="{D02FD1F8-05C6-4CED-85F9-F2BECCE13FA2}"/>
              </a:ext>
            </a:extLst>
          </p:cNvPr>
          <p:cNvSpPr txBox="1">
            <a:spLocks/>
          </p:cNvSpPr>
          <p:nvPr/>
        </p:nvSpPr>
        <p:spPr>
          <a:xfrm>
            <a:off x="919911" y="2193745"/>
            <a:ext cx="2733848" cy="824102"/>
          </a:xfrm>
          <a:prstGeom prst="rect">
            <a:avLst/>
          </a:prstGeom>
        </p:spPr>
        <p:txBody>
          <a:bodyPr wrap="square" anchor="ctr">
            <a:normAutofit/>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Move</a:t>
            </a:r>
          </a:p>
        </p:txBody>
      </p:sp>
      <p:sp>
        <p:nvSpPr>
          <p:cNvPr id="12" name="Content Placeholder 2">
            <a:extLst>
              <a:ext uri="{FF2B5EF4-FFF2-40B4-BE49-F238E27FC236}">
                <a16:creationId xmlns:a16="http://schemas.microsoft.com/office/drawing/2014/main" id="{D4153B06-BCAF-4ED6-8987-6B3B386CC49F}"/>
              </a:ext>
            </a:extLst>
          </p:cNvPr>
          <p:cNvSpPr txBox="1">
            <a:spLocks/>
          </p:cNvSpPr>
          <p:nvPr/>
        </p:nvSpPr>
        <p:spPr>
          <a:xfrm>
            <a:off x="1932536" y="3211440"/>
            <a:ext cx="1577427" cy="522317"/>
          </a:xfrm>
          <a:prstGeom prst="rect">
            <a:avLst/>
          </a:prstGeom>
        </p:spPr>
        <p:style>
          <a:lnRef idx="3">
            <a:schemeClr val="lt1"/>
          </a:lnRef>
          <a:fillRef idx="1">
            <a:schemeClr val="accent2"/>
          </a:fillRef>
          <a:effectRef idx="1">
            <a:schemeClr val="accent2"/>
          </a:effectRef>
          <a:fontRef idx="minor">
            <a:schemeClr val="lt1"/>
          </a:fontRef>
        </p:style>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95000"/>
                    <a:lumOff val="5000"/>
                    <a:alpha val="60000"/>
                  </a:schemeClr>
                </a:solidFill>
              </a:rPr>
              <a:t>Forward</a:t>
            </a:r>
          </a:p>
        </p:txBody>
      </p:sp>
      <p:sp>
        <p:nvSpPr>
          <p:cNvPr id="13" name="Content Placeholder 2">
            <a:extLst>
              <a:ext uri="{FF2B5EF4-FFF2-40B4-BE49-F238E27FC236}">
                <a16:creationId xmlns:a16="http://schemas.microsoft.com/office/drawing/2014/main" id="{DDCB5ABF-9DC5-4F03-B298-45E48391BDA5}"/>
              </a:ext>
            </a:extLst>
          </p:cNvPr>
          <p:cNvSpPr txBox="1">
            <a:spLocks/>
          </p:cNvSpPr>
          <p:nvPr/>
        </p:nvSpPr>
        <p:spPr>
          <a:xfrm>
            <a:off x="1932536" y="3711506"/>
            <a:ext cx="1577427" cy="522317"/>
          </a:xfrm>
          <a:prstGeom prst="rect">
            <a:avLst/>
          </a:prstGeom>
        </p:spPr>
        <p:style>
          <a:lnRef idx="3">
            <a:schemeClr val="lt1"/>
          </a:lnRef>
          <a:fillRef idx="1">
            <a:schemeClr val="accent2"/>
          </a:fillRef>
          <a:effectRef idx="1">
            <a:schemeClr val="accent2"/>
          </a:effectRef>
          <a:fontRef idx="minor">
            <a:schemeClr val="lt1"/>
          </a:fontRef>
        </p:style>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95000"/>
                    <a:lumOff val="5000"/>
                    <a:alpha val="60000"/>
                  </a:schemeClr>
                </a:solidFill>
              </a:rPr>
              <a:t>Backward</a:t>
            </a:r>
          </a:p>
        </p:txBody>
      </p:sp>
      <p:sp>
        <p:nvSpPr>
          <p:cNvPr id="14" name="Content Placeholder 2">
            <a:extLst>
              <a:ext uri="{FF2B5EF4-FFF2-40B4-BE49-F238E27FC236}">
                <a16:creationId xmlns:a16="http://schemas.microsoft.com/office/drawing/2014/main" id="{3FE3762E-6EA0-467A-9ED8-D339DCDC9AAB}"/>
              </a:ext>
            </a:extLst>
          </p:cNvPr>
          <p:cNvSpPr txBox="1">
            <a:spLocks/>
          </p:cNvSpPr>
          <p:nvPr/>
        </p:nvSpPr>
        <p:spPr>
          <a:xfrm>
            <a:off x="4646091" y="3211441"/>
            <a:ext cx="1012625" cy="522317"/>
          </a:xfrm>
          <a:prstGeom prst="rect">
            <a:avLst/>
          </a:prstGeom>
        </p:spPr>
        <p:style>
          <a:lnRef idx="3">
            <a:schemeClr val="lt1"/>
          </a:lnRef>
          <a:fillRef idx="1">
            <a:schemeClr val="accent2"/>
          </a:fillRef>
          <a:effectRef idx="1">
            <a:schemeClr val="accent2"/>
          </a:effectRef>
          <a:fontRef idx="minor">
            <a:schemeClr val="lt1"/>
          </a:fontRef>
        </p:style>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95000"/>
                    <a:lumOff val="5000"/>
                    <a:alpha val="60000"/>
                  </a:schemeClr>
                </a:solidFill>
              </a:rPr>
              <a:t>Rotate</a:t>
            </a:r>
          </a:p>
        </p:txBody>
      </p:sp>
      <p:sp>
        <p:nvSpPr>
          <p:cNvPr id="15" name="Content Placeholder 2">
            <a:extLst>
              <a:ext uri="{FF2B5EF4-FFF2-40B4-BE49-F238E27FC236}">
                <a16:creationId xmlns:a16="http://schemas.microsoft.com/office/drawing/2014/main" id="{B228E5B7-FDBF-4C66-8014-2AD130BDF458}"/>
              </a:ext>
            </a:extLst>
          </p:cNvPr>
          <p:cNvSpPr txBox="1">
            <a:spLocks/>
          </p:cNvSpPr>
          <p:nvPr/>
        </p:nvSpPr>
        <p:spPr>
          <a:xfrm>
            <a:off x="5658716" y="3211440"/>
            <a:ext cx="1577427" cy="522317"/>
          </a:xfrm>
          <a:prstGeom prst="rect">
            <a:avLst/>
          </a:prstGeom>
        </p:spPr>
        <p:style>
          <a:lnRef idx="3">
            <a:schemeClr val="lt1"/>
          </a:lnRef>
          <a:fillRef idx="1">
            <a:schemeClr val="accent2"/>
          </a:fillRef>
          <a:effectRef idx="1">
            <a:schemeClr val="accent2"/>
          </a:effectRef>
          <a:fontRef idx="minor">
            <a:schemeClr val="lt1"/>
          </a:fontRef>
        </p:style>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95000"/>
                    <a:lumOff val="5000"/>
                    <a:alpha val="60000"/>
                  </a:schemeClr>
                </a:solidFill>
              </a:rPr>
              <a:t>Left</a:t>
            </a:r>
          </a:p>
        </p:txBody>
      </p:sp>
      <p:sp>
        <p:nvSpPr>
          <p:cNvPr id="16" name="Content Placeholder 2">
            <a:extLst>
              <a:ext uri="{FF2B5EF4-FFF2-40B4-BE49-F238E27FC236}">
                <a16:creationId xmlns:a16="http://schemas.microsoft.com/office/drawing/2014/main" id="{922BD4FD-F500-48B8-BBE2-8EFF9840333D}"/>
              </a:ext>
            </a:extLst>
          </p:cNvPr>
          <p:cNvSpPr txBox="1">
            <a:spLocks/>
          </p:cNvSpPr>
          <p:nvPr/>
        </p:nvSpPr>
        <p:spPr>
          <a:xfrm>
            <a:off x="5658716" y="3711506"/>
            <a:ext cx="1577427" cy="522317"/>
          </a:xfrm>
          <a:prstGeom prst="rect">
            <a:avLst/>
          </a:prstGeom>
        </p:spPr>
        <p:style>
          <a:lnRef idx="3">
            <a:schemeClr val="lt1"/>
          </a:lnRef>
          <a:fillRef idx="1">
            <a:schemeClr val="accent2"/>
          </a:fillRef>
          <a:effectRef idx="1">
            <a:schemeClr val="accent2"/>
          </a:effectRef>
          <a:fontRef idx="minor">
            <a:schemeClr val="lt1"/>
          </a:fontRef>
        </p:style>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95000"/>
                    <a:lumOff val="5000"/>
                    <a:alpha val="60000"/>
                  </a:schemeClr>
                </a:solidFill>
              </a:rPr>
              <a:t>Right</a:t>
            </a:r>
          </a:p>
        </p:txBody>
      </p:sp>
      <p:pic>
        <p:nvPicPr>
          <p:cNvPr id="17" name="Picture 16">
            <a:extLst>
              <a:ext uri="{FF2B5EF4-FFF2-40B4-BE49-F238E27FC236}">
                <a16:creationId xmlns:a16="http://schemas.microsoft.com/office/drawing/2014/main" id="{D48320C9-4362-45FF-845B-27B0398EA4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2434" y="4634538"/>
            <a:ext cx="728802" cy="757953"/>
          </a:xfrm>
          <a:prstGeom prst="rect">
            <a:avLst/>
          </a:prstGeom>
        </p:spPr>
      </p:pic>
      <p:sp>
        <p:nvSpPr>
          <p:cNvPr id="2" name="Arrow: Right 1">
            <a:extLst>
              <a:ext uri="{FF2B5EF4-FFF2-40B4-BE49-F238E27FC236}">
                <a16:creationId xmlns:a16="http://schemas.microsoft.com/office/drawing/2014/main" id="{35CC3CE2-AA4B-404C-B1A4-67543728242E}"/>
              </a:ext>
            </a:extLst>
          </p:cNvPr>
          <p:cNvSpPr/>
          <p:nvPr/>
        </p:nvSpPr>
        <p:spPr>
          <a:xfrm>
            <a:off x="2651236" y="4914285"/>
            <a:ext cx="579899" cy="198458"/>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it-IT"/>
          </a:p>
        </p:txBody>
      </p:sp>
      <p:sp>
        <p:nvSpPr>
          <p:cNvPr id="19" name="Arrow: Right 18">
            <a:extLst>
              <a:ext uri="{FF2B5EF4-FFF2-40B4-BE49-F238E27FC236}">
                <a16:creationId xmlns:a16="http://schemas.microsoft.com/office/drawing/2014/main" id="{AA9C9172-52D0-4F9A-941D-9F418C0F9295}"/>
              </a:ext>
            </a:extLst>
          </p:cNvPr>
          <p:cNvSpPr/>
          <p:nvPr/>
        </p:nvSpPr>
        <p:spPr>
          <a:xfrm rot="10800000">
            <a:off x="1352637" y="4919931"/>
            <a:ext cx="579899" cy="198458"/>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it-IT"/>
          </a:p>
        </p:txBody>
      </p:sp>
      <p:sp>
        <p:nvSpPr>
          <p:cNvPr id="20" name="Content Placeholder 2">
            <a:extLst>
              <a:ext uri="{FF2B5EF4-FFF2-40B4-BE49-F238E27FC236}">
                <a16:creationId xmlns:a16="http://schemas.microsoft.com/office/drawing/2014/main" id="{9240C633-A50B-4C55-BC45-D8EF8FA85097}"/>
              </a:ext>
            </a:extLst>
          </p:cNvPr>
          <p:cNvSpPr txBox="1">
            <a:spLocks/>
          </p:cNvSpPr>
          <p:nvPr/>
        </p:nvSpPr>
        <p:spPr>
          <a:xfrm>
            <a:off x="4488180" y="5786976"/>
            <a:ext cx="3103416" cy="522317"/>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The Golem rotates in the specified direction</a:t>
            </a:r>
          </a:p>
        </p:txBody>
      </p:sp>
      <p:pic>
        <p:nvPicPr>
          <p:cNvPr id="21" name="Picture 20">
            <a:extLst>
              <a:ext uri="{FF2B5EF4-FFF2-40B4-BE49-F238E27FC236}">
                <a16:creationId xmlns:a16="http://schemas.microsoft.com/office/drawing/2014/main" id="{A0A9F803-706F-4999-89F3-BDA34FCABE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8892" y="4646330"/>
            <a:ext cx="728802" cy="757953"/>
          </a:xfrm>
          <a:prstGeom prst="rect">
            <a:avLst/>
          </a:prstGeom>
        </p:spPr>
      </p:pic>
      <p:pic>
        <p:nvPicPr>
          <p:cNvPr id="22" name="Picture 21">
            <a:extLst>
              <a:ext uri="{FF2B5EF4-FFF2-40B4-BE49-F238E27FC236}">
                <a16:creationId xmlns:a16="http://schemas.microsoft.com/office/drawing/2014/main" id="{E2E535E9-D161-437D-84B3-1FBC7D8EB5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6110573" y="4631423"/>
            <a:ext cx="728802" cy="757953"/>
          </a:xfrm>
          <a:prstGeom prst="rect">
            <a:avLst/>
          </a:prstGeom>
        </p:spPr>
      </p:pic>
      <p:sp>
        <p:nvSpPr>
          <p:cNvPr id="24" name="Title 1">
            <a:extLst>
              <a:ext uri="{FF2B5EF4-FFF2-40B4-BE49-F238E27FC236}">
                <a16:creationId xmlns:a16="http://schemas.microsoft.com/office/drawing/2014/main" id="{F6BF197C-47B3-41D9-803C-7A39AF4D08C9}"/>
              </a:ext>
            </a:extLst>
          </p:cNvPr>
          <p:cNvSpPr txBox="1">
            <a:spLocks/>
          </p:cNvSpPr>
          <p:nvPr/>
        </p:nvSpPr>
        <p:spPr>
          <a:xfrm>
            <a:off x="4729074" y="2188704"/>
            <a:ext cx="2733848" cy="824102"/>
          </a:xfrm>
          <a:prstGeom prst="rect">
            <a:avLst/>
          </a:prstGeom>
        </p:spPr>
        <p:txBody>
          <a:bodyPr wrap="square" anchor="ctr">
            <a:normAutofit/>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Rotate</a:t>
            </a:r>
          </a:p>
        </p:txBody>
      </p:sp>
      <p:sp>
        <p:nvSpPr>
          <p:cNvPr id="25" name="Title 1">
            <a:extLst>
              <a:ext uri="{FF2B5EF4-FFF2-40B4-BE49-F238E27FC236}">
                <a16:creationId xmlns:a16="http://schemas.microsoft.com/office/drawing/2014/main" id="{F3505E3C-9AC3-4C77-AEC2-12CED15E1B80}"/>
              </a:ext>
            </a:extLst>
          </p:cNvPr>
          <p:cNvSpPr txBox="1">
            <a:spLocks/>
          </p:cNvSpPr>
          <p:nvPr/>
        </p:nvSpPr>
        <p:spPr>
          <a:xfrm>
            <a:off x="8538237" y="2188704"/>
            <a:ext cx="2733848" cy="824102"/>
          </a:xfrm>
          <a:prstGeom prst="rect">
            <a:avLst/>
          </a:prstGeom>
        </p:spPr>
        <p:txBody>
          <a:bodyPr wrap="square" anchor="ctr">
            <a:normAutofit/>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Push</a:t>
            </a:r>
          </a:p>
        </p:txBody>
      </p:sp>
      <p:pic>
        <p:nvPicPr>
          <p:cNvPr id="26" name="Picture 25">
            <a:extLst>
              <a:ext uri="{FF2B5EF4-FFF2-40B4-BE49-F238E27FC236}">
                <a16:creationId xmlns:a16="http://schemas.microsoft.com/office/drawing/2014/main" id="{ADE4A26D-E64C-48E3-80F2-CEC36D8585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19443" y="4631423"/>
            <a:ext cx="728802" cy="757953"/>
          </a:xfrm>
          <a:prstGeom prst="rect">
            <a:avLst/>
          </a:prstGeom>
        </p:spPr>
      </p:pic>
      <p:sp>
        <p:nvSpPr>
          <p:cNvPr id="27" name="Content Placeholder 2">
            <a:extLst>
              <a:ext uri="{FF2B5EF4-FFF2-40B4-BE49-F238E27FC236}">
                <a16:creationId xmlns:a16="http://schemas.microsoft.com/office/drawing/2014/main" id="{48C54D1E-F8A0-4A29-9AD4-9E38646894C9}"/>
              </a:ext>
            </a:extLst>
          </p:cNvPr>
          <p:cNvSpPr txBox="1">
            <a:spLocks/>
          </p:cNvSpPr>
          <p:nvPr/>
        </p:nvSpPr>
        <p:spPr>
          <a:xfrm>
            <a:off x="9019443" y="3217419"/>
            <a:ext cx="1771436" cy="522317"/>
          </a:xfrm>
          <a:prstGeom prst="rect">
            <a:avLst/>
          </a:prstGeom>
        </p:spPr>
        <p:style>
          <a:lnRef idx="3">
            <a:schemeClr val="lt1"/>
          </a:lnRef>
          <a:fillRef idx="1">
            <a:schemeClr val="accent2"/>
          </a:fillRef>
          <a:effectRef idx="1">
            <a:schemeClr val="accent2"/>
          </a:effectRef>
          <a:fontRef idx="minor">
            <a:schemeClr val="lt1"/>
          </a:fontRef>
        </p:style>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lumMod val="95000"/>
                    <a:lumOff val="5000"/>
                    <a:alpha val="60000"/>
                  </a:schemeClr>
                </a:solidFill>
              </a:rPr>
              <a:t>Push</a:t>
            </a:r>
          </a:p>
        </p:txBody>
      </p:sp>
      <p:pic>
        <p:nvPicPr>
          <p:cNvPr id="28" name="Picture 27">
            <a:extLst>
              <a:ext uri="{FF2B5EF4-FFF2-40B4-BE49-F238E27FC236}">
                <a16:creationId xmlns:a16="http://schemas.microsoft.com/office/drawing/2014/main" id="{F47EE7B8-60CC-468E-8169-BCCC8F4599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48245" y="4631422"/>
            <a:ext cx="728802" cy="757953"/>
          </a:xfrm>
          <a:prstGeom prst="rect">
            <a:avLst/>
          </a:prstGeom>
        </p:spPr>
      </p:pic>
      <p:sp>
        <p:nvSpPr>
          <p:cNvPr id="29" name="Arrow: Right 28">
            <a:extLst>
              <a:ext uri="{FF2B5EF4-FFF2-40B4-BE49-F238E27FC236}">
                <a16:creationId xmlns:a16="http://schemas.microsoft.com/office/drawing/2014/main" id="{914519A0-CC98-4FFC-A748-337F95AB8E24}"/>
              </a:ext>
            </a:extLst>
          </p:cNvPr>
          <p:cNvSpPr/>
          <p:nvPr/>
        </p:nvSpPr>
        <p:spPr>
          <a:xfrm>
            <a:off x="10477047" y="4913953"/>
            <a:ext cx="579899" cy="198458"/>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it-IT" dirty="0"/>
          </a:p>
        </p:txBody>
      </p:sp>
      <p:sp>
        <p:nvSpPr>
          <p:cNvPr id="32" name="Content Placeholder 2">
            <a:extLst>
              <a:ext uri="{FF2B5EF4-FFF2-40B4-BE49-F238E27FC236}">
                <a16:creationId xmlns:a16="http://schemas.microsoft.com/office/drawing/2014/main" id="{A093FEC3-90AA-4756-9B95-FB2A3F77EBEC}"/>
              </a:ext>
            </a:extLst>
          </p:cNvPr>
          <p:cNvSpPr txBox="1">
            <a:spLocks/>
          </p:cNvSpPr>
          <p:nvPr/>
        </p:nvSpPr>
        <p:spPr>
          <a:xfrm>
            <a:off x="8297343" y="5786976"/>
            <a:ext cx="3297545" cy="522317"/>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The Golem pushes anything in front by one tile</a:t>
            </a:r>
          </a:p>
        </p:txBody>
      </p:sp>
    </p:spTree>
    <p:extLst>
      <p:ext uri="{BB962C8B-B14F-4D97-AF65-F5344CB8AC3E}">
        <p14:creationId xmlns:p14="http://schemas.microsoft.com/office/powerpoint/2010/main" val="39745898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8" name="Freeform: Shape 3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Oval 3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4" name="Group 4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5" name="Freeform: Shape 44">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Freeform: Shape 45">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7" name="Oval 46">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8" name="Oval 47">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50" name="Rectangle 49">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BA3DDF-753C-4EC2-92B9-0BF671AA1C4C}"/>
              </a:ext>
            </a:extLst>
          </p:cNvPr>
          <p:cNvSpPr>
            <a:spLocks noGrp="1"/>
          </p:cNvSpPr>
          <p:nvPr>
            <p:ph type="title"/>
          </p:nvPr>
        </p:nvSpPr>
        <p:spPr>
          <a:xfrm>
            <a:off x="1487488" y="549275"/>
            <a:ext cx="5437187" cy="3456401"/>
          </a:xfrm>
        </p:spPr>
        <p:txBody>
          <a:bodyPr vert="horz" wrap="square" lIns="0" tIns="0" rIns="0" bIns="0" rtlCol="0" anchor="b" anchorCtr="0">
            <a:normAutofit/>
          </a:bodyPr>
          <a:lstStyle/>
          <a:p>
            <a:r>
              <a:rPr lang="en-US" dirty="0"/>
              <a:t>Other elements</a:t>
            </a:r>
          </a:p>
        </p:txBody>
      </p:sp>
      <p:sp>
        <p:nvSpPr>
          <p:cNvPr id="3" name="Text Placeholder 2">
            <a:extLst>
              <a:ext uri="{FF2B5EF4-FFF2-40B4-BE49-F238E27FC236}">
                <a16:creationId xmlns:a16="http://schemas.microsoft.com/office/drawing/2014/main" id="{E4D4487D-55C6-4CD5-B8DF-513792048BE1}"/>
              </a:ext>
            </a:extLst>
          </p:cNvPr>
          <p:cNvSpPr>
            <a:spLocks noGrp="1"/>
          </p:cNvSpPr>
          <p:nvPr>
            <p:ph type="body" idx="1"/>
          </p:nvPr>
        </p:nvSpPr>
        <p:spPr>
          <a:xfrm>
            <a:off x="1487488" y="4297776"/>
            <a:ext cx="5437187" cy="2010949"/>
          </a:xfrm>
        </p:spPr>
        <p:txBody>
          <a:bodyPr vert="horz" wrap="square" lIns="0" tIns="0" rIns="0" bIns="0" rtlCol="0">
            <a:normAutofit/>
          </a:bodyPr>
          <a:lstStyle/>
          <a:p>
            <a:pPr>
              <a:lnSpc>
                <a:spcPct val="100000"/>
              </a:lnSpc>
              <a:spcBef>
                <a:spcPts val="1000"/>
              </a:spcBef>
            </a:pPr>
            <a:r>
              <a:rPr lang="en-US" dirty="0">
                <a:solidFill>
                  <a:schemeClr val="tx1">
                    <a:alpha val="60000"/>
                  </a:schemeClr>
                </a:solidFill>
              </a:rPr>
              <a:t>Environmental Elements that interact with Golems and other objects</a:t>
            </a:r>
          </a:p>
        </p:txBody>
      </p:sp>
      <p:sp>
        <p:nvSpPr>
          <p:cNvPr id="52" name="Freeform: Shape 51">
            <a:extLst>
              <a:ext uri="{FF2B5EF4-FFF2-40B4-BE49-F238E27FC236}">
                <a16:creationId xmlns:a16="http://schemas.microsoft.com/office/drawing/2014/main" id="{74033C2F-EE38-427C-97E3-08EAC8822A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71760"/>
            <a:ext cx="666497" cy="1080000"/>
          </a:xfrm>
          <a:custGeom>
            <a:avLst/>
            <a:gdLst>
              <a:gd name="connsiteX0" fmla="*/ 126497 w 666497"/>
              <a:gd name="connsiteY0" fmla="*/ 0 h 1080000"/>
              <a:gd name="connsiteX1" fmla="*/ 666497 w 666497"/>
              <a:gd name="connsiteY1" fmla="*/ 540000 h 1080000"/>
              <a:gd name="connsiteX2" fmla="*/ 126497 w 666497"/>
              <a:gd name="connsiteY2" fmla="*/ 1080000 h 1080000"/>
              <a:gd name="connsiteX3" fmla="*/ 17668 w 666497"/>
              <a:gd name="connsiteY3" fmla="*/ 1069029 h 1080000"/>
              <a:gd name="connsiteX4" fmla="*/ 0 w 666497"/>
              <a:gd name="connsiteY4" fmla="*/ 1063545 h 1080000"/>
              <a:gd name="connsiteX5" fmla="*/ 0 w 666497"/>
              <a:gd name="connsiteY5" fmla="*/ 16455 h 1080000"/>
              <a:gd name="connsiteX6" fmla="*/ 17668 w 666497"/>
              <a:gd name="connsiteY6" fmla="*/ 10971 h 1080000"/>
              <a:gd name="connsiteX7" fmla="*/ 126497 w 666497"/>
              <a:gd name="connsiteY7" fmla="*/ 0 h 10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6497" h="1080000">
                <a:moveTo>
                  <a:pt x="126497" y="0"/>
                </a:moveTo>
                <a:cubicBezTo>
                  <a:pt x="424731" y="0"/>
                  <a:pt x="666497" y="241766"/>
                  <a:pt x="666497" y="540000"/>
                </a:cubicBezTo>
                <a:cubicBezTo>
                  <a:pt x="666497" y="838234"/>
                  <a:pt x="424731" y="1080000"/>
                  <a:pt x="126497" y="1080000"/>
                </a:cubicBezTo>
                <a:cubicBezTo>
                  <a:pt x="89218" y="1080000"/>
                  <a:pt x="52821" y="1076222"/>
                  <a:pt x="17668" y="1069029"/>
                </a:cubicBezTo>
                <a:lnTo>
                  <a:pt x="0" y="1063545"/>
                </a:lnTo>
                <a:lnTo>
                  <a:pt x="0" y="16455"/>
                </a:lnTo>
                <a:lnTo>
                  <a:pt x="17668" y="10971"/>
                </a:lnTo>
                <a:cubicBezTo>
                  <a:pt x="52821" y="3778"/>
                  <a:pt x="89218" y="0"/>
                  <a:pt x="126497" y="0"/>
                </a:cubicBezTo>
                <a:close/>
              </a:path>
            </a:pathLst>
          </a:cu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4" name="Group 53">
            <a:extLst>
              <a:ext uri="{FF2B5EF4-FFF2-40B4-BE49-F238E27FC236}">
                <a16:creationId xmlns:a16="http://schemas.microsoft.com/office/drawing/2014/main" id="{22940903-7865-4026-879C-CC1ADF9116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34337" y="800983"/>
            <a:ext cx="4006800" cy="3788841"/>
            <a:chOff x="7762003" y="672385"/>
            <a:chExt cx="4006800" cy="3788841"/>
          </a:xfrm>
        </p:grpSpPr>
        <p:sp>
          <p:nvSpPr>
            <p:cNvPr id="55" name="Freeform: Shape 54">
              <a:extLst>
                <a:ext uri="{FF2B5EF4-FFF2-40B4-BE49-F238E27FC236}">
                  <a16:creationId xmlns:a16="http://schemas.microsoft.com/office/drawing/2014/main" id="{982D1BD3-FFA8-4027-A890-672FDD8F70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8528803" y="672385"/>
              <a:ext cx="3240000" cy="3788841"/>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508000" dist="203200" dir="9600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6" name="Oval 55">
              <a:extLst>
                <a:ext uri="{FF2B5EF4-FFF2-40B4-BE49-F238E27FC236}">
                  <a16:creationId xmlns:a16="http://schemas.microsoft.com/office/drawing/2014/main" id="{7BC5C6D9-8420-4B6F-A949-7B6565266B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8572003" y="180004"/>
              <a:ext cx="1620000" cy="3240000"/>
            </a:xfrm>
            <a:prstGeom prst="ellipse">
              <a:avLst/>
            </a:prstGeom>
            <a:gradFill>
              <a:gsLst>
                <a:gs pos="100000">
                  <a:schemeClr val="bg2">
                    <a:lumMod val="90000"/>
                    <a:lumOff val="10000"/>
                  </a:schemeClr>
                </a:gs>
                <a:gs pos="50000">
                  <a:schemeClr val="bg2">
                    <a:lumMod val="90000"/>
                    <a:lumOff val="10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58" name="Group 57">
            <a:extLst>
              <a:ext uri="{FF2B5EF4-FFF2-40B4-BE49-F238E27FC236}">
                <a16:creationId xmlns:a16="http://schemas.microsoft.com/office/drawing/2014/main" id="{E82CFC28-5F56-4F2C-A953-AB57C1CE5C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4386" y="5149126"/>
            <a:ext cx="762805" cy="734873"/>
            <a:chOff x="7950336" y="1300590"/>
            <a:chExt cx="762805" cy="734873"/>
          </a:xfrm>
        </p:grpSpPr>
        <p:sp>
          <p:nvSpPr>
            <p:cNvPr id="59" name="Freeform 5">
              <a:extLst>
                <a:ext uri="{FF2B5EF4-FFF2-40B4-BE49-F238E27FC236}">
                  <a16:creationId xmlns:a16="http://schemas.microsoft.com/office/drawing/2014/main" id="{492EB854-02D8-4A9E-8BA5-5FEE21DD09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0" name="Freeform 6">
              <a:extLst>
                <a:ext uri="{FF2B5EF4-FFF2-40B4-BE49-F238E27FC236}">
                  <a16:creationId xmlns:a16="http://schemas.microsoft.com/office/drawing/2014/main" id="{A1676C39-91DD-4843-8315-4285BA1E7E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1" name="Freeform 8">
              <a:extLst>
                <a:ext uri="{FF2B5EF4-FFF2-40B4-BE49-F238E27FC236}">
                  <a16:creationId xmlns:a16="http://schemas.microsoft.com/office/drawing/2014/main" id="{B339FEEC-A688-4A3E-BA2C-8FC738A8AF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1670279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a:extLst>
              <a:ext uri="{FF2B5EF4-FFF2-40B4-BE49-F238E27FC236}">
                <a16:creationId xmlns:a16="http://schemas.microsoft.com/office/drawing/2014/main" id="{69FB971D-8140-42E9-B77D-977B5E8E9CFA}"/>
              </a:ext>
            </a:extLst>
          </p:cNvPr>
          <p:cNvSpPr txBox="1">
            <a:spLocks/>
          </p:cNvSpPr>
          <p:nvPr/>
        </p:nvSpPr>
        <p:spPr>
          <a:xfrm>
            <a:off x="2901865" y="1568437"/>
            <a:ext cx="6764151" cy="624841"/>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1x1m tiles that change the color of golems</a:t>
            </a:r>
          </a:p>
        </p:txBody>
      </p:sp>
      <p:sp>
        <p:nvSpPr>
          <p:cNvPr id="31" name="Title 1">
            <a:extLst>
              <a:ext uri="{FF2B5EF4-FFF2-40B4-BE49-F238E27FC236}">
                <a16:creationId xmlns:a16="http://schemas.microsoft.com/office/drawing/2014/main" id="{6EB2D364-D328-4462-AA08-684E28EE4698}"/>
              </a:ext>
            </a:extLst>
          </p:cNvPr>
          <p:cNvSpPr txBox="1">
            <a:spLocks/>
          </p:cNvSpPr>
          <p:nvPr/>
        </p:nvSpPr>
        <p:spPr>
          <a:xfrm>
            <a:off x="2901865" y="779840"/>
            <a:ext cx="6373812" cy="851026"/>
          </a:xfrm>
          <a:prstGeom prst="rect">
            <a:avLst/>
          </a:prstGeom>
        </p:spPr>
        <p:txBody>
          <a:bodyPr wrap="square" anchor="ctr">
            <a:normAutofit/>
          </a:bodyPr>
          <a:lst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a:lstStyle>
          <a:p>
            <a:pPr algn="ctr"/>
            <a:r>
              <a:rPr lang="it-IT" dirty="0"/>
              <a:t>Data Holes</a:t>
            </a:r>
            <a:r>
              <a:rPr lang="it-IT" sz="2800" dirty="0"/>
              <a:t>*</a:t>
            </a:r>
            <a:endParaRPr lang="it-IT" dirty="0"/>
          </a:p>
        </p:txBody>
      </p:sp>
      <p:pic>
        <p:nvPicPr>
          <p:cNvPr id="12" name="Picture 11">
            <a:extLst>
              <a:ext uri="{FF2B5EF4-FFF2-40B4-BE49-F238E27FC236}">
                <a16:creationId xmlns:a16="http://schemas.microsoft.com/office/drawing/2014/main" id="{0411C693-0767-4058-9C0F-DEF2D326F8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6101" y="2826328"/>
            <a:ext cx="986799" cy="1026269"/>
          </a:xfrm>
          <a:prstGeom prst="rect">
            <a:avLst/>
          </a:prstGeom>
        </p:spPr>
      </p:pic>
      <p:sp>
        <p:nvSpPr>
          <p:cNvPr id="22" name="Content Placeholder 2">
            <a:extLst>
              <a:ext uri="{FF2B5EF4-FFF2-40B4-BE49-F238E27FC236}">
                <a16:creationId xmlns:a16="http://schemas.microsoft.com/office/drawing/2014/main" id="{3B92E1E4-ECC6-4227-A2D3-F3CF3BEE0133}"/>
              </a:ext>
            </a:extLst>
          </p:cNvPr>
          <p:cNvSpPr txBox="1">
            <a:spLocks/>
          </p:cNvSpPr>
          <p:nvPr/>
        </p:nvSpPr>
        <p:spPr>
          <a:xfrm>
            <a:off x="1988113" y="4673267"/>
            <a:ext cx="8215774" cy="1026269"/>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When a Golem steps on a tile with a different color the Golem changes color to the one of the tile. The Golem will then immediately start to execute the code of the new color.</a:t>
            </a:r>
          </a:p>
        </p:txBody>
      </p:sp>
      <p:pic>
        <p:nvPicPr>
          <p:cNvPr id="19" name="Picture 18" descr="A picture containing logo&#10;&#10;Description automatically generated">
            <a:extLst>
              <a:ext uri="{FF2B5EF4-FFF2-40B4-BE49-F238E27FC236}">
                <a16:creationId xmlns:a16="http://schemas.microsoft.com/office/drawing/2014/main" id="{1BF5BD79-AF70-4500-9DFB-256812FF28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2456" y="2826328"/>
            <a:ext cx="1111929" cy="1058342"/>
          </a:xfrm>
          <a:prstGeom prst="rect">
            <a:avLst/>
          </a:prstGeom>
        </p:spPr>
      </p:pic>
      <p:sp>
        <p:nvSpPr>
          <p:cNvPr id="5" name="Sun 4">
            <a:extLst>
              <a:ext uri="{FF2B5EF4-FFF2-40B4-BE49-F238E27FC236}">
                <a16:creationId xmlns:a16="http://schemas.microsoft.com/office/drawing/2014/main" id="{3B45D505-8621-4780-9F1A-96E61CDCC7D2}"/>
              </a:ext>
            </a:extLst>
          </p:cNvPr>
          <p:cNvSpPr/>
          <p:nvPr/>
        </p:nvSpPr>
        <p:spPr>
          <a:xfrm>
            <a:off x="4833400" y="3534500"/>
            <a:ext cx="767543" cy="796216"/>
          </a:xfrm>
          <a:prstGeom prst="sun">
            <a:avLst>
              <a:gd name="adj" fmla="val 12500"/>
            </a:avLst>
          </a:prstGeom>
          <a:solidFill>
            <a:srgbClr val="F42A2A"/>
          </a:solidFill>
          <a:ln>
            <a:noFill/>
          </a:ln>
          <a:scene3d>
            <a:camera prst="isometricOffAxis2Top"/>
            <a:lightRig rig="threePt" dir="t"/>
          </a:scene3d>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7" name="Arrow: Right 6">
            <a:extLst>
              <a:ext uri="{FF2B5EF4-FFF2-40B4-BE49-F238E27FC236}">
                <a16:creationId xmlns:a16="http://schemas.microsoft.com/office/drawing/2014/main" id="{C3FCCE8F-FA08-417E-A347-F1DAB58A0258}"/>
              </a:ext>
            </a:extLst>
          </p:cNvPr>
          <p:cNvSpPr/>
          <p:nvPr/>
        </p:nvSpPr>
        <p:spPr>
          <a:xfrm>
            <a:off x="4152900" y="3229112"/>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pic>
        <p:nvPicPr>
          <p:cNvPr id="23" name="Picture 22">
            <a:extLst>
              <a:ext uri="{FF2B5EF4-FFF2-40B4-BE49-F238E27FC236}">
                <a16:creationId xmlns:a16="http://schemas.microsoft.com/office/drawing/2014/main" id="{D4A3D6B5-4878-4E6B-B57D-C38DC4AFEF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5426" y="2863626"/>
            <a:ext cx="986799" cy="1026269"/>
          </a:xfrm>
          <a:prstGeom prst="rect">
            <a:avLst/>
          </a:prstGeom>
        </p:spPr>
      </p:pic>
      <p:pic>
        <p:nvPicPr>
          <p:cNvPr id="24" name="Picture 23" descr="A picture containing logo&#10;&#10;Description automatically generated">
            <a:extLst>
              <a:ext uri="{FF2B5EF4-FFF2-40B4-BE49-F238E27FC236}">
                <a16:creationId xmlns:a16="http://schemas.microsoft.com/office/drawing/2014/main" id="{94C74F20-2AB4-4DD1-BE14-6C6CD0E982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3941" y="2826461"/>
            <a:ext cx="1111929" cy="1058342"/>
          </a:xfrm>
          <a:prstGeom prst="rect">
            <a:avLst/>
          </a:prstGeom>
        </p:spPr>
      </p:pic>
      <p:sp>
        <p:nvSpPr>
          <p:cNvPr id="25" name="Sun 24">
            <a:extLst>
              <a:ext uri="{FF2B5EF4-FFF2-40B4-BE49-F238E27FC236}">
                <a16:creationId xmlns:a16="http://schemas.microsoft.com/office/drawing/2014/main" id="{E1B04A47-3683-49A7-8D9B-0AAA7F5DBC53}"/>
              </a:ext>
            </a:extLst>
          </p:cNvPr>
          <p:cNvSpPr/>
          <p:nvPr/>
        </p:nvSpPr>
        <p:spPr>
          <a:xfrm>
            <a:off x="8068751" y="3504885"/>
            <a:ext cx="767543" cy="796216"/>
          </a:xfrm>
          <a:prstGeom prst="sun">
            <a:avLst>
              <a:gd name="adj" fmla="val 12500"/>
            </a:avLst>
          </a:prstGeom>
          <a:solidFill>
            <a:schemeClr val="accent6">
              <a:lumMod val="50000"/>
            </a:schemeClr>
          </a:solidFill>
          <a:ln>
            <a:noFill/>
          </a:ln>
          <a:scene3d>
            <a:camera prst="isometricOffAxis2Top"/>
            <a:lightRig rig="threePt" dir="t"/>
          </a:scene3d>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27" name="Arrow: Right 26">
            <a:extLst>
              <a:ext uri="{FF2B5EF4-FFF2-40B4-BE49-F238E27FC236}">
                <a16:creationId xmlns:a16="http://schemas.microsoft.com/office/drawing/2014/main" id="{1368C4BC-4477-4CE8-9DA7-C8F2F4344FFB}"/>
              </a:ext>
            </a:extLst>
          </p:cNvPr>
          <p:cNvSpPr/>
          <p:nvPr/>
        </p:nvSpPr>
        <p:spPr>
          <a:xfrm>
            <a:off x="7395871" y="3265196"/>
            <a:ext cx="509555" cy="223128"/>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28" name="Content Placeholder 2">
            <a:extLst>
              <a:ext uri="{FF2B5EF4-FFF2-40B4-BE49-F238E27FC236}">
                <a16:creationId xmlns:a16="http://schemas.microsoft.com/office/drawing/2014/main" id="{2FF5F6C1-1C2C-410B-B563-175BF4D61936}"/>
              </a:ext>
            </a:extLst>
          </p:cNvPr>
          <p:cNvSpPr txBox="1">
            <a:spLocks/>
          </p:cNvSpPr>
          <p:nvPr/>
        </p:nvSpPr>
        <p:spPr>
          <a:xfrm>
            <a:off x="9039225" y="6520206"/>
            <a:ext cx="3152774" cy="337794"/>
          </a:xfrm>
          <a:prstGeom prst="rect">
            <a:avLst/>
          </a:prstGeom>
        </p:spPr>
        <p:txBody>
          <a:bodyPr anchor="ctr"/>
          <a:lst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t>Narrative design not final*</a:t>
            </a:r>
          </a:p>
        </p:txBody>
      </p:sp>
    </p:spTree>
    <p:extLst>
      <p:ext uri="{BB962C8B-B14F-4D97-AF65-F5344CB8AC3E}">
        <p14:creationId xmlns:p14="http://schemas.microsoft.com/office/powerpoint/2010/main" val="2175093875"/>
      </p:ext>
    </p:extLst>
  </p:cSld>
  <p:clrMapOvr>
    <a:masterClrMapping/>
  </p:clrMapOvr>
</p:sld>
</file>

<file path=ppt/theme/theme1.xml><?xml version="1.0" encoding="utf-8"?>
<a:theme xmlns:a="http://schemas.openxmlformats.org/drawingml/2006/main" name="3DFloat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926E3A2CA10B249A5C1E3621B2F12F0" ma:contentTypeVersion="5" ma:contentTypeDescription="Create a new document." ma:contentTypeScope="" ma:versionID="24482034df8c37c291cdaf405aa23514">
  <xsd:schema xmlns:xsd="http://www.w3.org/2001/XMLSchema" xmlns:xs="http://www.w3.org/2001/XMLSchema" xmlns:p="http://schemas.microsoft.com/office/2006/metadata/properties" xmlns:ns3="a4c2ffd9-2e4c-4dc3-b613-5e0365f05d6f" xmlns:ns4="7c6f6cea-59c3-4d59-849a-9ea7fb8ae8ea" targetNamespace="http://schemas.microsoft.com/office/2006/metadata/properties" ma:root="true" ma:fieldsID="337c1ad413b31cd99a9304497de11f55" ns3:_="" ns4:_="">
    <xsd:import namespace="a4c2ffd9-2e4c-4dc3-b613-5e0365f05d6f"/>
    <xsd:import namespace="7c6f6cea-59c3-4d59-849a-9ea7fb8ae8ea"/>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c2ffd9-2e4c-4dc3-b613-5e0365f05d6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c6f6cea-59c3-4d59-849a-9ea7fb8ae8e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6D64BC4-49B3-44A1-8922-1EBDEC4C50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c2ffd9-2e4c-4dc3-b613-5e0365f05d6f"/>
    <ds:schemaRef ds:uri="7c6f6cea-59c3-4d59-849a-9ea7fb8ae8e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C52928B-107E-4DB0-9D00-28CAB9B9D1FD}">
  <ds:schemaRefs>
    <ds:schemaRef ds:uri="http://www.w3.org/XML/1998/namespace"/>
    <ds:schemaRef ds:uri="http://purl.org/dc/terms/"/>
    <ds:schemaRef ds:uri="http://schemas.microsoft.com/office/2006/metadata/properties"/>
    <ds:schemaRef ds:uri="http://purl.org/dc/elements/1.1/"/>
    <ds:schemaRef ds:uri="http://schemas.microsoft.com/office/2006/documentManagement/types"/>
    <ds:schemaRef ds:uri="http://schemas.openxmlformats.org/package/2006/metadata/core-properties"/>
    <ds:schemaRef ds:uri="7c6f6cea-59c3-4d59-849a-9ea7fb8ae8ea"/>
    <ds:schemaRef ds:uri="a4c2ffd9-2e4c-4dc3-b613-5e0365f05d6f"/>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C4930F37-185A-4B52-A9C0-65842982897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215</TotalTime>
  <Words>574</Words>
  <Application>Microsoft Office PowerPoint</Application>
  <PresentationFormat>Widescreen</PresentationFormat>
  <Paragraphs>65</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Sitka Heading</vt:lpstr>
      <vt:lpstr>Source Sans Pro</vt:lpstr>
      <vt:lpstr>3DFloatVTI</vt:lpstr>
      <vt:lpstr>The Puzzle Elements</vt:lpstr>
      <vt:lpstr>PowerPoint Presentation</vt:lpstr>
      <vt:lpstr>PowerPoint Presentation</vt:lpstr>
      <vt:lpstr>Golems</vt:lpstr>
      <vt:lpstr>PowerPoint Presentation</vt:lpstr>
      <vt:lpstr>PowerPoint Presentation</vt:lpstr>
      <vt:lpstr>PowerPoint Presentation</vt:lpstr>
      <vt:lpstr>Other elements</vt:lpstr>
      <vt:lpstr>PowerPoint Presentation</vt:lpstr>
      <vt:lpstr>PowerPoint Presentation</vt:lpstr>
      <vt:lpstr>PowerPoint Presentation</vt:lpstr>
      <vt:lpstr>Implementation</vt:lpstr>
      <vt:lpstr>Feature Pyramid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Puzzle Elements</dc:title>
  <dc:creator>Nicola Luigi Dau</dc:creator>
  <cp:lastModifiedBy>Nicola Luigi Dau</cp:lastModifiedBy>
  <cp:revision>20</cp:revision>
  <dcterms:created xsi:type="dcterms:W3CDTF">2021-02-08T19:46:12Z</dcterms:created>
  <dcterms:modified xsi:type="dcterms:W3CDTF">2021-02-09T18:35:02Z</dcterms:modified>
</cp:coreProperties>
</file>

<file path=docProps/thumbnail.jpeg>
</file>